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Lst>
  <p:notesMasterIdLst>
    <p:notesMasterId r:id="rId14"/>
  </p:notesMasterIdLst>
  <p:sldIdLst>
    <p:sldId id="256" r:id="rId7"/>
    <p:sldId id="521" r:id="rId8"/>
    <p:sldId id="607" r:id="rId9"/>
    <p:sldId id="494" r:id="rId10"/>
    <p:sldId id="609" r:id="rId11"/>
    <p:sldId id="524" r:id="rId12"/>
    <p:sldId id="6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94586-8600-A438-2661-F30D5C0C49BD}" name="Afolabi Adeisa" initials="AA" userId="S::afolabia@trustfundpensions.com::30b517a4-4de3-464a-9364-01085ffda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B"/>
    <a:srgbClr val="F2F2F2"/>
    <a:srgbClr val="8FAADC"/>
    <a:srgbClr val="E7E6E6"/>
    <a:srgbClr val="FBFBFB"/>
    <a:srgbClr val="D0CECE"/>
    <a:srgbClr val="D2F1FC"/>
    <a:srgbClr val="547699"/>
    <a:srgbClr val="7BA8DF"/>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0" d="100"/>
          <a:sy n="70" d="100"/>
        </p:scale>
        <p:origin x="7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Global Equity Performance for the</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Month</a:t>
            </a: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 (% M/M)</a:t>
            </a:r>
          </a:p>
        </c:rich>
      </c:tx>
      <c:layout>
        <c:manualLayout>
          <c:xMode val="edge"/>
          <c:yMode val="edge"/>
          <c:x val="0.19562489063867017"/>
          <c:y val="1.330179452691128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9387948381452322"/>
          <c:y val="9.6749567789832264E-2"/>
          <c:w val="0.77556496062992131"/>
          <c:h val="0.79150444736074654"/>
        </c:manualLayout>
      </c:layout>
      <c:barChart>
        <c:barDir val="col"/>
        <c:grouping val="clustered"/>
        <c:varyColors val="0"/>
        <c:ser>
          <c:idx val="0"/>
          <c:order val="0"/>
          <c:tx>
            <c:strRef>
              <c:f>Sheet1!$I$14</c:f>
              <c:strCache>
                <c:ptCount val="1"/>
                <c:pt idx="0">
                  <c:v>Global Equity Performance for the Month</c:v>
                </c:pt>
              </c:strCache>
            </c:strRef>
          </c:tx>
          <c:spPr>
            <a:solidFill>
              <a:schemeClr val="accent1"/>
            </a:solidFill>
            <a:ln>
              <a:noFill/>
            </a:ln>
            <a:effectLst/>
          </c:spPr>
          <c:invertIfNegative val="0"/>
          <c:dLbls>
            <c:dLbl>
              <c:idx val="0"/>
              <c:layout>
                <c:manualLayout>
                  <c:x val="0"/>
                  <c:y val="-7.8703703703703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65-40F1-A09A-52858A01388C}"/>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A65-40F1-A09A-52858A01388C}"/>
                </c:ext>
              </c:extLst>
            </c:dLbl>
            <c:dLbl>
              <c:idx val="2"/>
              <c:layout>
                <c:manualLayout>
                  <c:x val="-1.0185067526415994E-16"/>
                  <c:y val="-2.77777777777777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65-40F1-A09A-52858A01388C}"/>
                </c:ext>
              </c:extLst>
            </c:dLbl>
            <c:dLbl>
              <c:idx val="3"/>
              <c:layout>
                <c:manualLayout>
                  <c:x val="8.3333333333332309E-3"/>
                  <c:y val="-0.10648075240594926"/>
                </c:manualLayout>
              </c:layout>
              <c:tx>
                <c:rich>
                  <a:bodyPr/>
                  <a:lstStyle/>
                  <a:p>
                    <a:fld id="{4EEC38B7-CCF3-408B-A6CD-B4B71B95957F}" type="VALUE">
                      <a:rPr lang="en-US">
                        <a:solidFill>
                          <a:schemeClr val="accent6"/>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65-40F1-A09A-52858A0138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Sheet1!$J$13:$M$13</c:f>
              <c:strCache>
                <c:ptCount val="4"/>
                <c:pt idx="0">
                  <c:v>NGX (Nigeria)</c:v>
                </c:pt>
                <c:pt idx="1">
                  <c:v>S&amp;P 500 (US)</c:v>
                </c:pt>
                <c:pt idx="2">
                  <c:v>STOXX (Europe)</c:v>
                </c:pt>
                <c:pt idx="3">
                  <c:v>Nikkei 225 (Japan)</c:v>
                </c:pt>
              </c:strCache>
            </c:strRef>
          </c:cat>
          <c:val>
            <c:numRef>
              <c:f>Sheet1!$J$14:$M$14</c:f>
              <c:numCache>
                <c:formatCode>0.00%</c:formatCode>
                <c:ptCount val="4"/>
                <c:pt idx="0">
                  <c:v>5.6154180235791884E-2</c:v>
                </c:pt>
                <c:pt idx="1">
                  <c:v>6.1523847830692979E-2</c:v>
                </c:pt>
                <c:pt idx="2">
                  <c:v>4.9102025219717405E-2</c:v>
                </c:pt>
                <c:pt idx="3">
                  <c:v>4.9774643992810619E-2</c:v>
                </c:pt>
              </c:numCache>
            </c:numRef>
          </c:val>
          <c:extLst>
            <c:ext xmlns:c16="http://schemas.microsoft.com/office/drawing/2014/chart" uri="{C3380CC4-5D6E-409C-BE32-E72D297353CC}">
              <c16:uniqueId val="{00000004-9A65-40F1-A09A-52858A01388C}"/>
            </c:ext>
          </c:extLst>
        </c:ser>
        <c:dLbls>
          <c:dLblPos val="outEnd"/>
          <c:showLegendKey val="0"/>
          <c:showVal val="1"/>
          <c:showCatName val="0"/>
          <c:showSerName val="0"/>
          <c:showPercent val="0"/>
          <c:showBubbleSize val="0"/>
        </c:dLbls>
        <c:gapWidth val="219"/>
        <c:overlap val="-27"/>
        <c:axId val="412360152"/>
        <c:axId val="412366056"/>
      </c:barChart>
      <c:catAx>
        <c:axId val="4123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6056"/>
        <c:crosses val="autoZero"/>
        <c:auto val="1"/>
        <c:lblAlgn val="ctr"/>
        <c:lblOffset val="100"/>
        <c:noMultiLvlLbl val="0"/>
      </c:catAx>
      <c:valAx>
        <c:axId val="412366056"/>
        <c:scaling>
          <c:orientation val="minMax"/>
          <c:max val="0.1"/>
          <c:min val="0"/>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rPr>
                  <a:t>Monthly</a:t>
                </a:r>
                <a:r>
                  <a:rPr lang="en-US" sz="12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Performance (%)</a:t>
                </a:r>
                <a:endParaRPr lang="en-US" sz="1200" b="1">
                  <a:solidFill>
                    <a:sysClr val="windowText" lastClr="000000"/>
                  </a:solidFill>
                  <a:latin typeface="Ebrima" panose="02000000000000000000" pitchFamily="2" charset="0"/>
                  <a:ea typeface="Ebrima" panose="02000000000000000000" pitchFamily="2" charset="0"/>
                  <a:cs typeface="Ebrima" panose="02000000000000000000" pitchFamily="2"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015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8FFA29B7-0CBA-4C2B-9C03-32824980E7E0}" type="datetimeFigureOut">
              <a:rPr lang="en-GB" smtClean="0"/>
              <a:t>17-06-2025</a:t>
            </a:fld>
            <a:endParaRPr lang="en-GB"/>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0E36228-2501-4999-89E1-865837543A9C}" type="slidenum">
              <a:rPr lang="en-GB" smtClean="0"/>
              <a:t>‹#›</a:t>
            </a:fld>
            <a:endParaRPr lang="en-GB"/>
          </a:p>
        </p:txBody>
      </p:sp>
    </p:spTree>
    <p:extLst>
      <p:ext uri="{BB962C8B-B14F-4D97-AF65-F5344CB8AC3E}">
        <p14:creationId xmlns:p14="http://schemas.microsoft.com/office/powerpoint/2010/main" val="18239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AA8663-70D6-467A-918B-05F96F5188A3}"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4126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63FE-21B4-4A1A-B7B6-F29F716D79DB}"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47548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2306F-A156-4C5B-8006-C2E5D1EB1611}"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1706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426" y="2035277"/>
            <a:ext cx="10943303" cy="1848459"/>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8277" y="3864083"/>
            <a:ext cx="10923799" cy="914388"/>
          </a:xfrm>
        </p:spPr>
        <p:txBody>
          <a:bodyPr>
            <a:normAutofit/>
          </a:bodyPr>
          <a:lstStyle>
            <a:lvl1pPr marL="0" indent="0" algn="r">
              <a:buNone/>
              <a:defRPr sz="3733" b="0" i="0">
                <a:solidFill>
                  <a:srgbClr val="FFABA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220B713-C29B-4586-957D-61F191D711E4}" type="datetime1">
              <a:rPr lang="en-US" smtClean="0"/>
              <a:t>6/17/2025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545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2" y="279448"/>
            <a:ext cx="10994760" cy="1018035"/>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740310"/>
            <a:ext cx="10994760" cy="483747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8DE238-AD75-41A2-849C-63D064399389}"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29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80" y="620707"/>
            <a:ext cx="8711381" cy="967132"/>
          </a:xfrm>
        </p:spPr>
        <p:txBody>
          <a:bodyPr>
            <a:normAutofit/>
          </a:bodyPr>
          <a:lstStyle>
            <a:lvl1pPr algn="l">
              <a:defRPr sz="480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20180" y="1638741"/>
            <a:ext cx="8711381"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42E78-3D2A-48B7-8CB4-150D95225189}" type="datetime1">
              <a:rPr lang="en-US" smtClean="0"/>
              <a:t>6/17/2025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4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4B63-811F-4593-8C55-DBF15FD99143}"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0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0195-1CCB-49CD-BA5C-92B6AE4C3B49}"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68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42529"/>
            <a:ext cx="10791153" cy="1018033"/>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05989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89753"/>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05989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89753"/>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238F354-D8E8-43C6-8CFB-DBD828B64D42}" type="datetime1">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976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408F-B417-45CE-B022-FD596B017462}" type="datetime1">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48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66AF-42CD-4CD0-9946-AE89CE174FB3}" type="datetime1">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662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90CE2-3475-461C-B0C0-038872E43294}"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57695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74C6957-C303-4F91-95C8-AB1BEACFF2BC}"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95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DEB9B-F1E7-486D-BB96-03EC57FE589C}"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464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952D6-EC72-4409-8717-E34DB9B0AA54}"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2048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B01AB-44EE-476F-B0FE-F28D83BADCEA}"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A51-C10F-4D90-81E6-4E8AFD4A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E2E1C1-B0C6-45BA-8E85-90E1C7966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FBC60-8E84-4342-9CFA-FDE1A4114CC6}"/>
              </a:ext>
            </a:extLst>
          </p:cNvPr>
          <p:cNvSpPr>
            <a:spLocks noGrp="1"/>
          </p:cNvSpPr>
          <p:nvPr>
            <p:ph type="dt" sz="half" idx="10"/>
          </p:nvPr>
        </p:nvSpPr>
        <p:spPr/>
        <p:txBody>
          <a:bodyPr/>
          <a:lstStyle/>
          <a:p>
            <a:fld id="{8DE3D709-796D-4CD7-8712-A532D42E242C}" type="datetime1">
              <a:rPr lang="en-GB" smtClean="0"/>
              <a:pPr/>
              <a:t>17-06-2025</a:t>
            </a:fld>
            <a:endParaRPr lang="en-GB"/>
          </a:p>
        </p:txBody>
      </p:sp>
      <p:sp>
        <p:nvSpPr>
          <p:cNvPr id="5" name="Footer Placeholder 4">
            <a:extLst>
              <a:ext uri="{FF2B5EF4-FFF2-40B4-BE49-F238E27FC236}">
                <a16:creationId xmlns:a16="http://schemas.microsoft.com/office/drawing/2014/main" id="{9403758E-B9CE-4EDB-B834-3AF982054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FE90C-E851-4B88-9225-B4BF7AA600D4}"/>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270068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ECC-2B86-4D99-A3AA-74AB93E1F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D3C28-4207-4DE2-9B8D-A7209EF97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23168-1A3E-4F5F-B60D-5EFC168A4D53}"/>
              </a:ext>
            </a:extLst>
          </p:cNvPr>
          <p:cNvSpPr>
            <a:spLocks noGrp="1"/>
          </p:cNvSpPr>
          <p:nvPr>
            <p:ph type="dt" sz="half" idx="10"/>
          </p:nvPr>
        </p:nvSpPr>
        <p:spPr/>
        <p:txBody>
          <a:bodyPr/>
          <a:lstStyle/>
          <a:p>
            <a:fld id="{BB89F1D5-5D13-400E-AD31-34B70D7077E6}" type="datetime1">
              <a:rPr lang="en-GB" smtClean="0"/>
              <a:pPr/>
              <a:t>17-06-2025</a:t>
            </a:fld>
            <a:endParaRPr lang="en-GB"/>
          </a:p>
        </p:txBody>
      </p:sp>
      <p:sp>
        <p:nvSpPr>
          <p:cNvPr id="5" name="Footer Placeholder 4">
            <a:extLst>
              <a:ext uri="{FF2B5EF4-FFF2-40B4-BE49-F238E27FC236}">
                <a16:creationId xmlns:a16="http://schemas.microsoft.com/office/drawing/2014/main" id="{64FE78E7-01DD-4537-A4C9-131F85D8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BC31A-518C-48B4-ADFF-ABD785EEA85A}"/>
              </a:ext>
            </a:extLst>
          </p:cNvPr>
          <p:cNvSpPr>
            <a:spLocks noGrp="1"/>
          </p:cNvSpPr>
          <p:nvPr>
            <p:ph type="sldNum" sz="quarter" idx="12"/>
          </p:nvPr>
        </p:nvSpPr>
        <p:spPr/>
        <p:txBody>
          <a:bodyPr/>
          <a:lstStyle>
            <a:lvl1pPr>
              <a:defRPr b="1" i="1">
                <a:solidFill>
                  <a:schemeClr val="tx1"/>
                </a:solidFill>
              </a:defRPr>
            </a:lvl1pPr>
          </a:lstStyle>
          <a:p>
            <a:fld id="{33727F4D-7087-4A90-AD26-095DC0956CDF}" type="slidenum">
              <a:rPr lang="en-GB" smtClean="0"/>
              <a:pPr/>
              <a:t>‹#›</a:t>
            </a:fld>
            <a:endParaRPr lang="en-GB" dirty="0"/>
          </a:p>
        </p:txBody>
      </p:sp>
    </p:spTree>
    <p:extLst>
      <p:ext uri="{BB962C8B-B14F-4D97-AF65-F5344CB8AC3E}">
        <p14:creationId xmlns:p14="http://schemas.microsoft.com/office/powerpoint/2010/main" val="409723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95E-3534-4D68-9B79-EED05C414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ED1334-09B2-4EF6-B22F-137CD2415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7B5E-237C-4FFD-8458-BD9C2E7716E0}"/>
              </a:ext>
            </a:extLst>
          </p:cNvPr>
          <p:cNvSpPr>
            <a:spLocks noGrp="1"/>
          </p:cNvSpPr>
          <p:nvPr>
            <p:ph type="dt" sz="half" idx="10"/>
          </p:nvPr>
        </p:nvSpPr>
        <p:spPr/>
        <p:txBody>
          <a:bodyPr/>
          <a:lstStyle/>
          <a:p>
            <a:fld id="{EBF8A1B6-E8C5-4A38-93E4-D7FBA824C9F2}" type="datetime1">
              <a:rPr lang="en-GB" smtClean="0"/>
              <a:pPr/>
              <a:t>17-06-2025</a:t>
            </a:fld>
            <a:endParaRPr lang="en-GB"/>
          </a:p>
        </p:txBody>
      </p:sp>
      <p:sp>
        <p:nvSpPr>
          <p:cNvPr id="5" name="Footer Placeholder 4">
            <a:extLst>
              <a:ext uri="{FF2B5EF4-FFF2-40B4-BE49-F238E27FC236}">
                <a16:creationId xmlns:a16="http://schemas.microsoft.com/office/drawing/2014/main" id="{743EBE09-BF17-4AB9-A962-5294E81BF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B29A2-BA43-4878-A277-E13CF8FDD36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6909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F02B-9D9B-42E4-9D76-0E0B17BC6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BD40C-3CB8-4F07-B54B-BE62AD04B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D4885-9F52-45BF-B910-1C2F06F6D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47705-7F9F-44C7-8435-672E708896F3}"/>
              </a:ext>
            </a:extLst>
          </p:cNvPr>
          <p:cNvSpPr>
            <a:spLocks noGrp="1"/>
          </p:cNvSpPr>
          <p:nvPr>
            <p:ph type="dt" sz="half" idx="10"/>
          </p:nvPr>
        </p:nvSpPr>
        <p:spPr/>
        <p:txBody>
          <a:bodyPr/>
          <a:lstStyle/>
          <a:p>
            <a:fld id="{FAC4885B-4140-4BCC-887E-814F1251B70F}" type="datetime1">
              <a:rPr lang="en-GB" smtClean="0"/>
              <a:pPr/>
              <a:t>17-06-2025</a:t>
            </a:fld>
            <a:endParaRPr lang="en-GB"/>
          </a:p>
        </p:txBody>
      </p:sp>
      <p:sp>
        <p:nvSpPr>
          <p:cNvPr id="6" name="Footer Placeholder 5">
            <a:extLst>
              <a:ext uri="{FF2B5EF4-FFF2-40B4-BE49-F238E27FC236}">
                <a16:creationId xmlns:a16="http://schemas.microsoft.com/office/drawing/2014/main" id="{2FE2CC60-0D4A-4FC5-A7B7-35EEE3078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DDBDE-5632-47A0-8F61-3DA886CEFCA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90464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77B-4E26-43C6-945C-9BD30E1934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0292F-8130-4BD4-96E1-C9D74B4C3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4AED0-145B-4165-9890-7B7BA1FFB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80E94-33F8-4369-BC73-0F8851EF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20DF3-CE8E-43F5-BB8D-1A7B7E59C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C19518-4C2A-4D10-AC7A-5974505B55A6}"/>
              </a:ext>
            </a:extLst>
          </p:cNvPr>
          <p:cNvSpPr>
            <a:spLocks noGrp="1"/>
          </p:cNvSpPr>
          <p:nvPr>
            <p:ph type="dt" sz="half" idx="10"/>
          </p:nvPr>
        </p:nvSpPr>
        <p:spPr/>
        <p:txBody>
          <a:bodyPr/>
          <a:lstStyle/>
          <a:p>
            <a:fld id="{D19EB4D4-BA26-4EE7-941F-1075D997BEA5}" type="datetime1">
              <a:rPr lang="en-GB" smtClean="0"/>
              <a:pPr/>
              <a:t>17-06-2025</a:t>
            </a:fld>
            <a:endParaRPr lang="en-GB"/>
          </a:p>
        </p:txBody>
      </p:sp>
      <p:sp>
        <p:nvSpPr>
          <p:cNvPr id="8" name="Footer Placeholder 7">
            <a:extLst>
              <a:ext uri="{FF2B5EF4-FFF2-40B4-BE49-F238E27FC236}">
                <a16:creationId xmlns:a16="http://schemas.microsoft.com/office/drawing/2014/main" id="{FE82D862-E991-407C-B94C-E3CEEF06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DE210-E724-4E6C-9D47-0920AB41C899}"/>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976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B2E-8510-469E-A85D-EE3C9244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186C39-8086-4FDF-8192-4E605A95BDC3}"/>
              </a:ext>
            </a:extLst>
          </p:cNvPr>
          <p:cNvSpPr>
            <a:spLocks noGrp="1"/>
          </p:cNvSpPr>
          <p:nvPr>
            <p:ph type="dt" sz="half" idx="10"/>
          </p:nvPr>
        </p:nvSpPr>
        <p:spPr/>
        <p:txBody>
          <a:bodyPr/>
          <a:lstStyle/>
          <a:p>
            <a:fld id="{5431860D-2DB6-4ACD-A09C-908BBCADC579}" type="datetime1">
              <a:rPr lang="en-GB" smtClean="0"/>
              <a:pPr/>
              <a:t>17-06-2025</a:t>
            </a:fld>
            <a:endParaRPr lang="en-GB"/>
          </a:p>
        </p:txBody>
      </p:sp>
      <p:sp>
        <p:nvSpPr>
          <p:cNvPr id="4" name="Footer Placeholder 3">
            <a:extLst>
              <a:ext uri="{FF2B5EF4-FFF2-40B4-BE49-F238E27FC236}">
                <a16:creationId xmlns:a16="http://schemas.microsoft.com/office/drawing/2014/main" id="{90A3235B-C921-4D23-B525-8B3B86101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F1EDA0-4080-4673-913A-454C1FC54BC2}"/>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620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3B57-9990-41F9-BC70-E545E89EE85B}" type="datetime1">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19349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2EE47-E9F2-4FB7-8D17-3A534EAB0686}"/>
              </a:ext>
            </a:extLst>
          </p:cNvPr>
          <p:cNvSpPr>
            <a:spLocks noGrp="1"/>
          </p:cNvSpPr>
          <p:nvPr>
            <p:ph type="dt" sz="half" idx="10"/>
          </p:nvPr>
        </p:nvSpPr>
        <p:spPr/>
        <p:txBody>
          <a:bodyPr/>
          <a:lstStyle/>
          <a:p>
            <a:fld id="{54891767-60DB-42C5-BB6F-D597FB4E9137}" type="datetime1">
              <a:rPr lang="en-GB" smtClean="0"/>
              <a:pPr/>
              <a:t>17-06-2025</a:t>
            </a:fld>
            <a:endParaRPr lang="en-GB"/>
          </a:p>
        </p:txBody>
      </p:sp>
      <p:sp>
        <p:nvSpPr>
          <p:cNvPr id="3" name="Footer Placeholder 2">
            <a:extLst>
              <a:ext uri="{FF2B5EF4-FFF2-40B4-BE49-F238E27FC236}">
                <a16:creationId xmlns:a16="http://schemas.microsoft.com/office/drawing/2014/main" id="{26910FDC-5F00-40FF-9CA7-BA44E822C2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27C10B-8052-4369-B9C4-F923B66EBF87}"/>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67324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B49-B0C4-4E47-87F1-979953E1E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0A-194B-4650-A61A-B0E2CC00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A661A-9026-481F-B1F7-2C73BCA8F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01495-7187-4D3F-BE2B-1A98A37F4AE5}"/>
              </a:ext>
            </a:extLst>
          </p:cNvPr>
          <p:cNvSpPr>
            <a:spLocks noGrp="1"/>
          </p:cNvSpPr>
          <p:nvPr>
            <p:ph type="dt" sz="half" idx="10"/>
          </p:nvPr>
        </p:nvSpPr>
        <p:spPr/>
        <p:txBody>
          <a:bodyPr/>
          <a:lstStyle/>
          <a:p>
            <a:fld id="{1035AA25-D9F6-40CB-BFB5-67791C411693}" type="datetime1">
              <a:rPr lang="en-GB" smtClean="0"/>
              <a:pPr/>
              <a:t>17-06-2025</a:t>
            </a:fld>
            <a:endParaRPr lang="en-GB"/>
          </a:p>
        </p:txBody>
      </p:sp>
      <p:sp>
        <p:nvSpPr>
          <p:cNvPr id="6" name="Footer Placeholder 5">
            <a:extLst>
              <a:ext uri="{FF2B5EF4-FFF2-40B4-BE49-F238E27FC236}">
                <a16:creationId xmlns:a16="http://schemas.microsoft.com/office/drawing/2014/main" id="{F91259AF-33A3-4BF2-8CCA-19AD985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24500-1BFD-499C-BBC8-896B275AD08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2971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720-2C21-4489-82D1-DB4666311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CBF53-0875-45F2-9696-75D2BF510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7C04F-6AD0-4A4E-8723-F5E9FD77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1203-C4D9-4893-AC7C-447F0C902FAD}"/>
              </a:ext>
            </a:extLst>
          </p:cNvPr>
          <p:cNvSpPr>
            <a:spLocks noGrp="1"/>
          </p:cNvSpPr>
          <p:nvPr>
            <p:ph type="dt" sz="half" idx="10"/>
          </p:nvPr>
        </p:nvSpPr>
        <p:spPr/>
        <p:txBody>
          <a:bodyPr/>
          <a:lstStyle/>
          <a:p>
            <a:fld id="{3176ED0C-84D3-4974-B467-4C641BD94931}" type="datetime1">
              <a:rPr lang="en-GB" smtClean="0"/>
              <a:pPr/>
              <a:t>17-06-2025</a:t>
            </a:fld>
            <a:endParaRPr lang="en-GB"/>
          </a:p>
        </p:txBody>
      </p:sp>
      <p:sp>
        <p:nvSpPr>
          <p:cNvPr id="6" name="Footer Placeholder 5">
            <a:extLst>
              <a:ext uri="{FF2B5EF4-FFF2-40B4-BE49-F238E27FC236}">
                <a16:creationId xmlns:a16="http://schemas.microsoft.com/office/drawing/2014/main" id="{296AC424-9D5B-4F90-B249-FDE99B41A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0A981-0454-43C5-B6E5-D6C9234947C1}"/>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1927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79B-59ED-40CD-B970-8D5518EFD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000FA-CA0F-4DEB-B32A-BFC69C816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BC08-4C36-40D8-B10C-88CD73D0D081}"/>
              </a:ext>
            </a:extLst>
          </p:cNvPr>
          <p:cNvSpPr>
            <a:spLocks noGrp="1"/>
          </p:cNvSpPr>
          <p:nvPr>
            <p:ph type="dt" sz="half" idx="10"/>
          </p:nvPr>
        </p:nvSpPr>
        <p:spPr/>
        <p:txBody>
          <a:bodyPr/>
          <a:lstStyle/>
          <a:p>
            <a:fld id="{F40B6A2E-812D-44B6-9CC7-6AEA50F22F9F}" type="datetime1">
              <a:rPr lang="en-GB" smtClean="0"/>
              <a:pPr/>
              <a:t>17-06-2025</a:t>
            </a:fld>
            <a:endParaRPr lang="en-GB"/>
          </a:p>
        </p:txBody>
      </p:sp>
      <p:sp>
        <p:nvSpPr>
          <p:cNvPr id="5" name="Footer Placeholder 4">
            <a:extLst>
              <a:ext uri="{FF2B5EF4-FFF2-40B4-BE49-F238E27FC236}">
                <a16:creationId xmlns:a16="http://schemas.microsoft.com/office/drawing/2014/main" id="{23DA71C6-EEB0-4AD8-88DC-8382750A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199AD-2599-415E-8130-834F79B9A1F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46764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3595E-A53E-4F03-8B25-02AA54D0FD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BF67F-986A-405F-8601-F793851E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B9E90-7212-47C5-910C-DD1A437EFE5C}"/>
              </a:ext>
            </a:extLst>
          </p:cNvPr>
          <p:cNvSpPr>
            <a:spLocks noGrp="1"/>
          </p:cNvSpPr>
          <p:nvPr>
            <p:ph type="dt" sz="half" idx="10"/>
          </p:nvPr>
        </p:nvSpPr>
        <p:spPr/>
        <p:txBody>
          <a:bodyPr/>
          <a:lstStyle/>
          <a:p>
            <a:fld id="{819F5584-D8B0-4AA1-B1B9-EB0919EFD3B5}" type="datetime1">
              <a:rPr lang="en-GB" smtClean="0"/>
              <a:pPr/>
              <a:t>17-06-2025</a:t>
            </a:fld>
            <a:endParaRPr lang="en-GB"/>
          </a:p>
        </p:txBody>
      </p:sp>
      <p:sp>
        <p:nvSpPr>
          <p:cNvPr id="5" name="Footer Placeholder 4">
            <a:extLst>
              <a:ext uri="{FF2B5EF4-FFF2-40B4-BE49-F238E27FC236}">
                <a16:creationId xmlns:a16="http://schemas.microsoft.com/office/drawing/2014/main" id="{70F125DE-8D68-4231-8D89-ED4E13E5C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D9EF-1729-4272-97DF-61ED692334C5}"/>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092739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6427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7CF4F-D092-439A-9955-73F581B37086}"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6134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3FE90-AFD3-4419-BF12-CF4D73E318C4}" type="datetime1">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297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DE30B-5116-4EC7-9C10-8872C5398BDF}" type="datetime1">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611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ECB7-E4DE-4314-A2A2-CA69CD231693}" type="datetime1">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06385" y="5496541"/>
            <a:ext cx="2743200" cy="365125"/>
          </a:xfrm>
        </p:spPr>
        <p:txBody>
          <a:bodyPr/>
          <a:lstStyle>
            <a:lvl1pPr>
              <a:defRPr sz="2800" b="1" i="1">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A0B6DEE9-26F1-43A8-86A6-562EAD94AE7B}" type="slidenum">
              <a:rPr lang="en-US" smtClean="0"/>
              <a:pPr/>
              <a:t>‹#›</a:t>
            </a:fld>
            <a:endParaRPr lang="en-US" dirty="0"/>
          </a:p>
        </p:txBody>
      </p:sp>
    </p:spTree>
    <p:extLst>
      <p:ext uri="{BB962C8B-B14F-4D97-AF65-F5344CB8AC3E}">
        <p14:creationId xmlns:p14="http://schemas.microsoft.com/office/powerpoint/2010/main" val="396030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6AA23-27F0-47FB-8C31-DBD9B0E3D960}"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56938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0AD77-1B57-45CF-B3E8-E646C2D1D7F4}" type="datetime1">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533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7E05C-4115-448F-93A7-1D357CB8B0A0}" type="datetime1">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DEE9-26F1-43A8-86A6-562EAD94AE7B}" type="slidenum">
              <a:rPr lang="en-US" smtClean="0"/>
              <a:t>‹#›</a:t>
            </a:fld>
            <a:endParaRPr lang="en-US"/>
          </a:p>
        </p:txBody>
      </p:sp>
    </p:spTree>
    <p:extLst>
      <p:ext uri="{BB962C8B-B14F-4D97-AF65-F5344CB8AC3E}">
        <p14:creationId xmlns:p14="http://schemas.microsoft.com/office/powerpoint/2010/main" val="39922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5D069D-1D9E-4FC3-9FA4-0EA3419417AF}" type="datetime1">
              <a:rPr lang="en-US" smtClean="0"/>
              <a:t>6/17/2025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4200190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2218-1C5F-44F0-A401-3C7E28D9D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49250-CC99-45CC-9F97-CE373D30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907B9-01D0-44D7-909B-41F4CF1D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E4A4-A14D-45F6-B162-19F498A8F4B7}" type="datetime1">
              <a:rPr lang="en-GB" smtClean="0"/>
              <a:pPr/>
              <a:t>17-06-2025</a:t>
            </a:fld>
            <a:endParaRPr lang="en-GB"/>
          </a:p>
        </p:txBody>
      </p:sp>
      <p:sp>
        <p:nvSpPr>
          <p:cNvPr id="5" name="Footer Placeholder 4">
            <a:extLst>
              <a:ext uri="{FF2B5EF4-FFF2-40B4-BE49-F238E27FC236}">
                <a16:creationId xmlns:a16="http://schemas.microsoft.com/office/drawing/2014/main" id="{FF5F7858-49DD-4F4E-A267-F326B311D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9FB11-F2BB-49FE-8779-22752838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7F4D-7087-4A90-AD26-095DC0956CDF}" type="slidenum">
              <a:rPr lang="en-GB" smtClean="0"/>
              <a:pPr/>
              <a:t>‹#›</a:t>
            </a:fld>
            <a:endParaRPr lang="en-GB"/>
          </a:p>
        </p:txBody>
      </p:sp>
    </p:spTree>
    <p:extLst>
      <p:ext uri="{BB962C8B-B14F-4D97-AF65-F5344CB8AC3E}">
        <p14:creationId xmlns:p14="http://schemas.microsoft.com/office/powerpoint/2010/main" val="592018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free-powerpoint-templates-design.com/free-powerpoint-templates-desig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www.free-powerpoint-templates-design.com/free-powerpoint-templates-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free-powerpoint-templates-design.com/free-powerpoint-templates-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ree-powerpoint-templates-design.com/free-powerpoint-templates-de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hyperlink" Target="http://www.free-powerpoint-templates-design.com/free-powerpoint-templates-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1694"/>
            <a:ext cx="12191999" cy="1703703"/>
          </a:xfrm>
          <a:gradFill flip="none" rotWithShape="1">
            <a:gsLst>
              <a:gs pos="0">
                <a:srgbClr val="547699">
                  <a:shade val="30000"/>
                  <a:satMod val="115000"/>
                </a:srgbClr>
              </a:gs>
              <a:gs pos="50000">
                <a:srgbClr val="547699">
                  <a:shade val="67500"/>
                  <a:satMod val="115000"/>
                </a:srgbClr>
              </a:gs>
              <a:gs pos="100000">
                <a:srgbClr val="547699">
                  <a:shade val="100000"/>
                  <a:satMod val="115000"/>
                </a:srgbClr>
              </a:gs>
            </a:gsLst>
            <a:lin ang="16200000" scaled="1"/>
            <a:tileRect/>
          </a:gradFill>
        </p:spPr>
        <p:txBody>
          <a:bodyPr>
            <a:noAutofit/>
          </a:bodyPr>
          <a:lstStyle/>
          <a:p>
            <a:pPr>
              <a:spcBef>
                <a:spcPts val="0"/>
              </a:spcBef>
              <a:defRPr/>
            </a:pPr>
            <a:r>
              <a:rPr lang="en-US" sz="3733" b="1" cap="all" spc="307" dirty="0">
                <a:effectLst>
                  <a:outerShdw blurRad="38100" dist="38100" dir="2700000" algn="tl">
                    <a:srgbClr val="000000">
                      <a:alpha val="43137"/>
                    </a:srgbClr>
                  </a:outerShdw>
                </a:effectLst>
                <a:latin typeface="Century Gothic" pitchFamily="34" charset="0"/>
                <a:ea typeface="Tahoma" pitchFamily="34" charset="0"/>
                <a:cs typeface="Tahoma" pitchFamily="34" charset="0"/>
              </a:rPr>
              <a:t>MONTHLY MARKET REVIEW AND Forecast </a:t>
            </a:r>
            <a:br>
              <a:rPr lang="en-US" sz="3733" b="1" dirty="0">
                <a:effectLst>
                  <a:outerShdw blurRad="38100" dist="38100" dir="2700000" algn="tl">
                    <a:srgbClr val="000000">
                      <a:alpha val="43137"/>
                    </a:srgbClr>
                  </a:outerShdw>
                </a:effectLst>
              </a:rPr>
            </a:br>
            <a:r>
              <a:rPr lang="en-US" sz="2933" b="1" cap="all" spc="307" dirty="0">
                <a:solidFill>
                  <a:schemeClr val="tx2">
                    <a:lumMod val="20000"/>
                    <a:lumOff val="8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FOR MAY 2025</a:t>
            </a:r>
            <a:endParaRPr lang="en-US" sz="3733"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9" y="3976169"/>
            <a:ext cx="6062437" cy="847240"/>
          </a:xfrm>
        </p:spPr>
        <p:txBody>
          <a:bodyPr>
            <a:normAutofit/>
          </a:bodyPr>
          <a:lstStyle/>
          <a:p>
            <a:r>
              <a:rPr lang="en-US" sz="2800" b="1" dirty="0">
                <a:solidFill>
                  <a:srgbClr val="D2F1FC"/>
                </a:solidFill>
                <a:effectLst>
                  <a:outerShdw blurRad="38100" dist="38100" dir="2700000" algn="tl">
                    <a:srgbClr val="000000">
                      <a:alpha val="43137"/>
                    </a:srgbClr>
                  </a:outerShdw>
                </a:effectLst>
              </a:rPr>
              <a:t>TRUSTFUND PENSIONS LTD RESEARCH</a:t>
            </a:r>
          </a:p>
        </p:txBody>
      </p:sp>
      <p:sp>
        <p:nvSpPr>
          <p:cNvPr id="4" name="Rectangle 3">
            <a:extLst>
              <a:ext uri="{FF2B5EF4-FFF2-40B4-BE49-F238E27FC236}">
                <a16:creationId xmlns:a16="http://schemas.microsoft.com/office/drawing/2014/main" id="{4CC9C1A9-116D-41DC-9C06-63E20D1FBA75}"/>
              </a:ext>
            </a:extLst>
          </p:cNvPr>
          <p:cNvSpPr/>
          <p:nvPr/>
        </p:nvSpPr>
        <p:spPr>
          <a:xfrm>
            <a:off x="1097281" y="6364806"/>
            <a:ext cx="4895556" cy="2461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160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JUNE 2025</a:t>
            </a:r>
          </a:p>
        </p:txBody>
      </p:sp>
      <p:pic>
        <p:nvPicPr>
          <p:cNvPr id="7" name="Picture 6" descr="A picture containing drawing, clock&#10;&#10;Description automatically generated">
            <a:extLst>
              <a:ext uri="{FF2B5EF4-FFF2-40B4-BE49-F238E27FC236}">
                <a16:creationId xmlns:a16="http://schemas.microsoft.com/office/drawing/2014/main" id="{92F93099-6EAA-40C1-B93E-F1B595B08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544" y="5477643"/>
            <a:ext cx="2910776" cy="1010256"/>
          </a:xfrm>
          <a:prstGeom prst="rect">
            <a:avLst/>
          </a:prstGeom>
          <a:noFill/>
        </p:spPr>
      </p:pic>
      <p:pic>
        <p:nvPicPr>
          <p:cNvPr id="8" name="Content Placeholder 3">
            <a:extLst>
              <a:ext uri="{FF2B5EF4-FFF2-40B4-BE49-F238E27FC236}">
                <a16:creationId xmlns:a16="http://schemas.microsoft.com/office/drawing/2014/main" id="{B8A02DDF-82BD-4A28-B500-7A9110D0E7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5" y="371657"/>
            <a:ext cx="747092" cy="3035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424160"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067073" y="194654"/>
            <a:ext cx="8102992" cy="707886"/>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GLOBAL MARKET REVIEW</a:t>
            </a:r>
          </a:p>
        </p:txBody>
      </p:sp>
      <p:pic>
        <p:nvPicPr>
          <p:cNvPr id="9" name="Picture 8">
            <a:extLst>
              <a:ext uri="{FF2B5EF4-FFF2-40B4-BE49-F238E27FC236}">
                <a16:creationId xmlns:a16="http://schemas.microsoft.com/office/drawing/2014/main" id="{28989AFF-F72E-409D-928E-5E72AFD6A6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10" name="TextBox 6">
            <a:hlinkClick r:id="rId4"/>
            <a:extLst>
              <a:ext uri="{FF2B5EF4-FFF2-40B4-BE49-F238E27FC236}">
                <a16:creationId xmlns:a16="http://schemas.microsoft.com/office/drawing/2014/main" id="{08516576-2B3F-438D-8DCD-9F7574847447}"/>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E8BFAD48-7609-4DF7-87E2-F56F22A49824}"/>
              </a:ext>
            </a:extLst>
          </p:cNvPr>
          <p:cNvSpPr txBox="1"/>
          <p:nvPr/>
        </p:nvSpPr>
        <p:spPr>
          <a:xfrm>
            <a:off x="28131" y="5472003"/>
            <a:ext cx="4929223" cy="107164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*NGX – Nigerian Stock Exchange Mainboard Index</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*STOXX Europe 600 – Index that tracks top 600 companies across Europe</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*Nikkei 225 tracks top 225 large companies across sectors in Japan</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**S&amp;P 500 tracks top 500 companies in USA</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108F998-AB62-40AC-AE51-C34FD3FBE912}"/>
              </a:ext>
            </a:extLst>
          </p:cNvPr>
          <p:cNvSpPr txBox="1"/>
          <p:nvPr/>
        </p:nvSpPr>
        <p:spPr>
          <a:xfrm>
            <a:off x="4417255" y="1058719"/>
            <a:ext cx="7449902" cy="338554"/>
          </a:xfrm>
          <a:prstGeom prst="rect">
            <a:avLst/>
          </a:prstGeom>
          <a:solidFill>
            <a:srgbClr val="0070C0"/>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GLOBAL MACRO MOVERS FOR THE MONTH</a:t>
            </a:r>
          </a:p>
        </p:txBody>
      </p:sp>
      <p:sp>
        <p:nvSpPr>
          <p:cNvPr id="20" name="TextBox 19">
            <a:extLst>
              <a:ext uri="{FF2B5EF4-FFF2-40B4-BE49-F238E27FC236}">
                <a16:creationId xmlns:a16="http://schemas.microsoft.com/office/drawing/2014/main" id="{8C835543-6DE8-42E6-B95B-3C20F2BB508A}"/>
              </a:ext>
            </a:extLst>
          </p:cNvPr>
          <p:cNvSpPr txBox="1"/>
          <p:nvPr/>
        </p:nvSpPr>
        <p:spPr>
          <a:xfrm>
            <a:off x="7097" y="6361313"/>
            <a:ext cx="438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Source: Schroders, (2025),  Reuters, (2025) </a:t>
            </a:r>
            <a:r>
              <a:rPr lang="en-US" sz="1200" i="1" dirty="0">
                <a:solidFill>
                  <a:prstClr val="black"/>
                </a:solidFill>
                <a:latin typeface="Ebrima" panose="02000000000000000000" pitchFamily="2" charset="0"/>
                <a:ea typeface="Ebrima" panose="02000000000000000000" pitchFamily="2" charset="0"/>
                <a:cs typeface="Ebrima" panose="02000000000000000000" pitchFamily="2" charset="0"/>
              </a:rPr>
              <a:t>Trustfund Research, (2025)</a:t>
            </a:r>
            <a:endPar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AutoShape 2" descr="data:image/png;base64,iVBORw0KGgoAAAANSUhEUgAAAMgAAABFCAYAAAAPdqmYAAAgAElEQVR4Xu1dB3RVVbr+9mm3twCCvaMiJYmKYwd1VFBIbgJYxrHMKBZEIYEo+t6YeeNTgSQUUcc6ltFxgDQUHHt3VIQgSBERuyKQ5PZ2yn5rn5tyT+69uaGMEl/2WqzFyj1nn73/vb/9938T9LY2ZKIESbZCFjnEQ2FseTGuT2HYhR5IpsMhmL6HsrkFq1bJ+t8pdaLePweCcCVEyYxoMAKQAEC2g9AfAe578NxGUHUVVGE9ShzbextJ+sb7n6MA+c91vTd7ruSQv/ZRIvAjoal5ALEAhAOhEUq5Jmjyw7CILyGq3E8E8Spo6g8A/ZSCWwV/cx2+eGMVNtMjsCn8V9htv0WEYYQAvAhwPMATQFGBWDQCnnsTSuJRFHvq9+YM+vrqnRToJQABUFDyV2K2Xwc5xrhCktpsk7MNTimorFyLNUsfRUHpo8Rk+SNURccQVJn9/jLdvKYMoS3rUe+vhs1RhkgQoFrnqul9CYDFlvxbNFSLHbGr8ccBwd65tH2j3hsU6D0AGeEdTAT+UwBiB0DaKZAEiUqpMgyr6zeRwtJV4IWCJEgYp5AATYnRkG8SNr38PBoDD8PquBYhX2YaMmB5nEBz6wtQPMWYRNS9Qey+PnofBXoPQBhtC0teILzpQqiJdEoLJhA5+qTWVH8VCr0lhDfV6tyjvfECoKlBum3zECxZ3owd7s8gCAcjEcsOErsTiAYuxDjXit63tH0j3hsU6F0AyS+5kIjSC4aNn8pFVPVL2sQdjVE7RBLo9yU4fhC0lMNfNIEmYrPRVHcbGvx/hs35p6xchPXrdAPh4EMY77x+bxC7r4/eR4HeBZAhEyViUj8FLx4NTTFSm4lSFDKVtWOxrm4rCkpXEkE4URezUrgIVZSVaKodiRfC4yGYGhELdeo0XdfP7gaCvuUo8VzU+5a2b8R7gwK9CyBsxgWltxHRdA+UpHW3ozGAMKuuQI7Hh0s2oGDC+0TgTzEAhBNAVWU9mmqH4vnYeRC4lxCPZAeIww2EAk+g2HX13iB2Xx+9jwK9DyCDJx5I7PQzEGJLs0IxRZ2ox2BVwxeksHQjOP5Yg4jFC6CKsgZNtQV4PuKFJNUh2g0HYQCJBKZgvOuB3re0fSPeGxTofQABwOWXPk0l6XIoKco6s2Sp6neU63cEsLM/odxmEGI3gEiQQJXEP7G69hIsC94Bq/0uBLNYslh/hKNQ5UJ4PWv2BrH7+uh9FOiVAEHhhDMIx71t5A4ioCTeok11o5BfchWRTH8zAIitDQNIODwZ65c9gobW92BxnKr7QzI1qwOIBFeh2H0SCGlzvPS+Be4b8Z5RoHcChPkIC0o+hiCe0KFjCCZQOVqOpvoaFJS8QgTpXIO1i/k2QGP06w+PxCvfSPgu8hmoJhl0lFRa6hasPvFqz7ZX73+71wIEBd7riWh+UOcSyc0fpRo5FJq2HxG4dQAlBoeiIAFKfDldXXcRng9Uw+ooQyCLeGWyAHJ8GzTtOHg9WR7q/YvfN4PcFOi9ADl+Yh4x0c/Akf7MU04S0UVaU91UFJQ2EFEqShOveBG0ddto/PuNVXg/+A14wQ25iyWsnV4uZt71344i9z25Sdj3xK+ZAr0XIGxV8ksXEat9CmLhH2iMHAOTWkh48a2kbpKiNrCgRDnxIV1T9xssD90Ns21Wdu5hZdzje8SV4zEpz/9rXvy+ueWmQO8GyPCik4lkfpYmgpdh7ciVpHDdp+DE46ClhJiAxWIJoDu/PROvvPsZNoa36iZiOUO4CqMX0z0C/uvgdT+cm3x9T/zaKdC7ATJqlIAtJie+e6kF+aVziWSakeZAZLpHItpI1zQUozHwJOyOKxBoZWp+l7WlgM0FREKr4HL+BqNJF1f9r30r9M0vEwV6N0DaZ5Tv/S0RxJd1n0d7KDz7TVfeEaUbmgbjpc/3Qyj+MeQEMZiH2/tgfg/JBCQSZ6PI8UbfdumjgL6Fej0ZhnuZ1WoNOGH/tPgsZvqNBCrw6QtzUe97H3bnKcngxC7TZqByeQC/7ymUeK7s9TTpm8Beo0DvB8gJE12EagwghxkAwnJAlPhK2lQ3EitCV0CyPYkg07kz+PyYWVdVdiJBhqPU9uNeo25fR72eAtkBUtcyFLzgQr/4Wpy+j2fV5ZdeSyTp4Q7TLscxHCSof2ch3n79S6wMfgHRNEgPTExrBHC6gJB/Morcj/wiK1pZyaGyMiW98RcZRd9HM++OLn9d7M+DmXsEPD8OFCI4/ivEg3Pg7f/gPkvBgyZasJ+6jnDikToXYSEl8XA5PllWg3pfFVyucvgzKOZMtHJ4gLD/bRS7z/rZ51ff6oYg/AXgzgBHEtC0VxGN3I1J+4V+9rH0fTAjBboK4wR1rQ0Y4BmP1hCgaYDZCggC4PdPRKl76T5Lx0LvFCKYF7HxUTn+LzTVjcHy2GBo6lqAmqCkmn7bZsH8IzwnIxEf+bMHJC7+1gLR/hL6uc9AhBnMCGDlgWbfqzC5L8JYksWLuc+uwK9yYEaALG7Nh1Vqgqqy9NS2CVPA7gFCvvfh9Zy2z1Jh4O9t5MDoV6ziCd0RH4xvl/2A+talcLpLs5p1mWLu89+LEvesn31ejaHL4bA9jYDfWISCiXvBwKUocj33HxvTSG8/xMih4DAcHGlGPPQe1r/U8h/7Xi/u2AiQpc2T4HD/E1FW8SNFmdVjk2JbcaDrWJxIMhzF+wgFCkrKAdqKpvrHUddyOkyWd3TOkZp2qw+VAhYHEI9uhj9SiCsGhX/2GTT4H4TDeX2aR193VLYugjdv6l4d05AhEkzHlBAiXAyingJKBupljxgtNO07mlBuwrr6xr36zV9BZ0aA1LdcDqvr6YwAScS3oLVlGK4+PEuVg32MGnXNr8GRdzZCGXQP5h9h5X3CgXEoyXvhFxl5Y+BR2Bx/TMtHYUlaQd8ieD17DyAjSrxE4CrBCcN1UY6qyZJH7YcgA4qqRGk8MRzrl235Reixj37UCJAG/2Ww2J9JB4iVnbafQ3YNxSSSJUZjH5phY3A0JNPriEeNta/auYeT+Tz8S1HinviLjboh8AjsjmsyAiQSWIjxrlv2xti4/NIaKojTdddPapWXrp2LZtBE5DY01c/eG9/9tfRhBEhdy+9gd/0dYZZElCpiWYFEbDMS3w3DpOP3fYDU+1bA7hqTkXuIEptaCJQbjvGWL3+xhVwWeATWLAAJBRaieC8AhBXbkyzX6eE3qSJzpkkzgMSjt2NN3f/fCOYC7xWEFyZAowKF0oDVDQ+ni1g299MIBzIAJPoZftoyDNeduO/qIGzh60P5EMgqaCqXMaRED2UP/DeKXHf9YuBgH270PQqbK7OIFfAtRIlnzzhIfvGdRLJW6jXEcoEjKWIpVKX5+KR2/S9Kl1/q4yeW3kQ4030djIFwoLHoFbsGEJdr6D4fxNfgexgO17UZLVdmGwtc3ApzdDjO/wUU89TF704HCfgWoMQzbbf3yvALzyCS7W0dGKnlVds7ZI5UVma1HThU20ZlZRo+qfvnbn+zN7941BgTsVs2QBSP6MgwZYUGZXl9zwEixzbB6Ry2TwNkMeVhCnwKk/VYvVpJamNlgVi0bjjwOxS7nv3F17Pe9xgcrj9kVtJbFsDbb7cBQgq8b0I0n5WWNMYmrZdhlX+imrYYIP8GJzRDbl2DtS///61qf9QYJ3FYN4DnD+yUOhg0aHQXAbJ6GEaP3rfDwBsDs2B33J1mPrWyMqLBj7Bm/in7RFhHfeAxOByZARJoWYCS3QTI8LEnE9H2QZI7dIk74yVWF6wWNH4zmpb98IsfEvvKAFg8n6Z9Cp4/yAAQqoWMAKnd6YWzXx1CXYL6TLqSvgnFruP2lTllHQcL3+D4jRDEQR11dxn3YGbdWOQiFLmW7xNzeN7/AKzOGzL6Qfz+2Shx37Zb4yzw3kNEy21peTFMz1DkV2lT7XmZIzZ362u/jpeSAa/rwXXhIB0AeegHKw5yXQZVvRyccFZarjbLldBUFnvyEiiYi70TWITjIJm+QyzciNIBmfMoJi7m8bsLxkIU+yEa/gAT+m/qoGxj+ACI/FDEIgMATQARQuDFL+Gwrs0pzi2PD0MiGoHX/YVhpRp8d8Dpuqsj/srmZKKVMRLgsU0OHH7MEdi57QdM2n9HzpV+PtAfsnogNJkD4U1QQSAyh4JFBRfWwEwXItuECgFnJbBqcZzvYNXoje1vb5ix38jzkZDvgNlyEmJdAiiZUzYefQcaloBozJOXbFQj4DkNRNiM8a4VIJnCkgFSWPI6eGm0saILWy6i0ES4EOtWrMs5V/bACO9gcIKApiUbevR8F4EWBd7hoNSPNQ1f7dL7w0sOAk/7QaAECV7GtuBX+OnlPXfk5hcfBo4/BpQ6QCm76yIMqBvax0cKS78Gxx/SwUH0UrZakGBxiwsi9zo8rkLEFFYLKnllQGpj7JrnASamZGo8AEUDQq23oaS/0Y5e/6Ub8NTC6TpbfzUWj0KOTIdMv4RkuhlUPQNmq1NPbkoOim0Q9v+N0LTnEWp9CL87dKvhs/WxIyFqT4CQ00FpAon4M1DcUzCJRPXn/uXPQ5zbCEHYTwc785pHwl54nQ3670t2lsDuqALF4QDdgVhwDkoGVGWc29Lm82EyTYGqngKO76+LLclErORBnMlCpNNPp+EHkKN/QEn/jfrj9b4jIUlLYLIUIBZlXDkzrRlITOb04ehiMdgavQ5Om4CL3MwL2tmYsum0bjYsNPtV5x6J92hT3ek5N+sxpzlgG/QIIVwpqyQG0FdokFyNzUu+z/kue2C4dyiRhMdByUkAjVBV/TsS/FRsWJLdPTDcOxQidzWh5CyADgaIQydfUkz8loJj8XRPYXUtiwXclahnDoUTLgXwBwJ6CjjB0nG0s641he2XjymljQSYBo4/qMOooe9FGiSoa5mD/p6ZaN6T6jYUkFhOhQoodBhKUk7ORv+dyHNWorkt5oj5Idgo2QAkMxN7Oh1YbND63mK/WQCzCEQSPkQCN2DigGRsElPEpeDryHOcidZA8gIdjw3Y4fsLvJ4/dSxinf9PcDn/DFkGouF1cLsLdY70/M4DoQqfweayIewH2GZkGygcOBde92uGTcBoY3PNBM+x26eM42x/MFPCQPs82B0jO1vfQ4nnDCwGB8nPDqIz0bIHtGa06ecCWvyPoch9TReAOInTshWE72ewXrGqL3Li79qa2t+DpSkHBxNEWwn226HhzTeNOmV+aQ0xW6dDTp41EM1APPYibRp6EZAjJJ8B1GH9AJIlX7/oiI1V96+EZ6CprjoNYENG2SH1+x/Cc1MgiJJ+erMA2VTmyA4j/f4XfUN/QBVlJj6pfzcnWIeOPZGI1vshiiN1oLG+u1r02vtmnaU5UdnCMg5S1/IjRGlQxmjXnKNIfaAtKy8WnoGx9k5iLAssh8Ux1nDNQPsJnMkEafgmTXKtSCgBLX4cSgduRW14f3CJLyCIlo4x69Ypv1GEYiKRhg3wOAagOTAVXpce6Yvalsvg9DzTOZ62cQeDc1HkrOj4/NLmP6Ff3p8RDLURbzdyy9puv4KqHAyOE8DxScdkWmzYLhE6ebAk4i2QydGY5EoGGeaX3kJ4/hJQbSRA21lcW8f6adgKAsYFBBBwoEnfOggXoVR7C4T7M1Yt8ZPCCR+DF07o2DBJ8bqZxrnBWL+k+4DGE0qPJSBJbtkRxsLKvcbfAqt4mdqOG3sosdrqIEiFurUt515os8BRRaFK4gasaXw0K9UKiksJJz4FXrBmtOT1hNwdIlZdyw8QTfvvdkftH2MEcbOo3/BMjLd3iisN/rdhsZ2RtcRnTwarxye1XAxvv8VYTg+FHNwIjrN0LCIToaLBlfB6Rhq6q22ZDZN5BhLq/h2Xcy7deQNc/R4wAJb1Hw4sQpErGf9UGy6ERD/Wj8DU+r89GWvHMxRgfpdYpBXB+MEYKB2OhLROPyH3FCCM42lKHLx0JMZZv0d+yTxisk7Tc2GyhZOwBSdMFtZ3b+dM2u9qjEffoT8Ex5CDnK+DsLsg2xgLO8wo3UETiWH4dNlP3ZLgpNLjiYp1IKSzaB/zJ6jyB3R13Skd77I0aZ57B6JpcJoxIReNGWAZvuXY7/FJw9/THh8+/gIimV7Q2U7XKzJy9Z36ewdAapv/ggF5/6WLQJn1vp51yyxdckIDxTAUOzoVu5wAIUkxR2KiFztdtRSxi+lSXJKLhJrPhbf/a3iFHoJIYCMIb+0EiB2IhT9Csftkw2DrAoNB1Bvg9Uzv+PuSHdfB3f+vaQBJDe+oa10Et3sKfK1GHYFteKFTb+6WMO170ReciRJnFd6gdvgDa2F1Hq6HwHTV83pG5eQasYMoEHwdRc5zcOwFhxGL7QvwHJcUT3azscJ68cilRJCuAcef0wUgO2ksMgwbVmzrtveTJw4hMl2X5FBtIExaz96jTbXt+g8hhaX/gmA6LyM4kkXDk7I24ypda5yxASQ5c4zKyklYW99pCCkYfwAh0hrw/ID0krJt91my/aSfEUzsUrJHGbD10WiAYDG1wOR/EU7XWYj3QEnPJGmwb8YTCsLB6ZjQPynKtLeGwOuw2EYjwsJXUhobINNHGDjCwc2g9N8AQiDkKACj4XJJujrGcLOzpR7Ktkv0OLBsAImGV8LrNnIQ9rk33hAMvpslvuvgdqUDJBiogddVjkrKYUTr+7A4T9aDNlnTT18CqNpKELIFlAr6CrKTUj9U2B2GbCWZoQEcNPAQxSDkxAso8dR1zLredx4kcwOsJgtCEVagLrOSzkQoRpdMjeEzGN4JTT4PRZ4m5E8YRXjujaSIsgc1tlkWZiL2v4QXTgThzk8DCB8ZhpW7BxCqKG+haWlSxMovuoxItmcy3u/CMTDFmcPyExAWL0eOAscN0wHTlRvopWQTL9PVted3kEmPPTNfl9EKm9RhVhOKj0GoRgkZCsKdrnPVTJymAyCs94c+FtH/6EvA0UshmsboClZqS97v1wpNfRqEa+O9jPVqvC7JclIz4v4VmHTAqrQ1bfC/B7Pt1I7NloRvUvmjWgKaWo544DFMOrhNKwSwvGUYVOlq8OQIqPRd/LhpQUcMWEaAMBEr9G943adm3lWpgPVdB1sGgISD1ShyzsDi7XYI4heQTEkLGGuiiZ2CzUg4B+7xhZ5LtxfAZL0SqloCnj84TfdjHEqRvwAha3RdgrLK8kyn4BggNQjip/Bvf6LDsnfSxEFEVbfqFprdFt3aiuvJ8WLCCzeDcGd3bJqkDrKNksQwrHp+Z7f0zcJBUgBCSIF3NQRTfnphcbYd6F+A8H1oerHN7D6RxwhlDOG5+eCFI9O4ArsQSVFHY83SN1FQcighZAMIZzXoM3pIjfYTlbUpWFtbaxj/cO/ZROAfAC8ckyaaJq1YgZ45CploEY9uQLHr+Jwb0MglCBr9q2Gy5iOWYspmJ4LJTBEPXYrifrsW/5MJIOyqgnDgbZTk5c4rr/NdD4frwXQdpB0gVILoXwOz9biOMbPxstRclc4H4daDaAI0EGi6b4ItAMf4CURTAgRb8c3693IGdTb6H4Q9W8KUfw687lt7TOvCkgrCm2brh1U2nSnVYpPasc4dOdBE9Dk08ZeTQu0DcMKJRoBo31NZGoZ1zxrNyl0HmBUgiaSSXjD2RMLZVqZ5+fWbvxI3oKn+rxnnPOSiQ4jF8i4IOdhwCLCyTkp8AVbXTkNh6bVESCncoXN+XVQLU04ZjZV1K7P2bTb/Gxx3gKHvzABpvhh293Np+SCM5cvxb5BIHL9LBQVYtY4R01bDbB1hAAhz3EUCy1G8G3f/LY8eCiWxwaCD6JauwJvwekbn3FS5AMI6qG/9G5zuqwxebkYw9p1cugPLYFTVTdCU+RjveCjreNhV1DbHtRljsUKB+1HsuinnXFIfKPRewIG/koJOTGrjqYq4DuJvQNEEQgVQwrgRBdU0JhFQjb6Fo7lFWLJEJSdMaALh8/cuQOQ30VQ7GoUl04hgmmcAcbJu8ht0TV3ST5atsVB0wfSk8eZindu+TZtqz0JB6bNEkC413IDMQmuUWA2a6su77XtEyVQiSQvTnKu6DpLaGgOngRfe1dl+qtmNiVigcSgYjhLn5l1auK46SPtGiwd/h3G7ETT4YvQwxOMbwPGWDpabvOzmHXg9Z+YcW1aA+KtR5J6hv1/nvwA2+4v6BZ+7qviy+TGOa2KFLgJPoch5tS4adW0Ngf+Fw3F7WqiJXv408C8Uu8fknEvXBw4bZSZ5/b4D4Yx+EEECURKPaKtrJ3ffZyVHCtevBseN+I8ApKDkXiKabjUCRDcDX4Omuse6HZtezV/bbJibLv4p39Lt/DHYT1tOeDElgqCNM1LtTKxe+k63fQ8tOphI/Cb90G3f9x1WrNQ3VwQHIK58DkFypbFqZgr1t9yF0n7/vUsL1xiog9Xh7RBp2p2AsjwGRfZ/7VJf7GHGQeT4Rl3mbjdpWnQr1ocodv8mZ3+NvmthdT2cLmL556LI3ekHqW1ein55pWjdTaceY+/MUdjcejdK8u7IABAvLNY6RFjUcWoleoGJBhFoyggUuXYt/bVg4gBC6AYQ0r/r1XNESTyhra7NdRkpIYUTVoHjCwxKuqa10Hj0+JxWrJEXDyaKurGrFYuq8mtYXXsuCryPEcH8B8Mpr4tX8bFoanix27U7YbJI0LIWhOu8d1I3QWvbKI0MJ5y1HpxwWsehmeT0KjXxx+D9fxpDkbp+aMhEOzFpmwzRvLqSrvnSbVKsRKfVcUqa1YlZDTjOj3BwFCbt1/M7+54PLobZPjENIBq9ABeZX8q5obs+0BgaCKpsAi+6O0DMTMysAIPsGpJTiW703wKbc75BtNEv64zcifG2/+n43As+D1S+ES77GQjHkhanXIlHXcfKaEY1BZQORZHzM8PPzATN6QFyQpryya6fjgZrMd45YZfo0x1A5MSTWlPtVbn6IwWl70EQTjVsNHa9tkiPx4e1n3f7/kkTTiUaeTcZ69Rp5qWK/CKaaseioOQZIpgu6wRI0oxP1cS5aGowRjGkb2KJWCgDyDGd8VK6j2YnJfHjiCb+A4J4rvFWY55SQkdj5ZK3uh13UsHfBMKZOzkIs5ypX6cDpMH/Zzidf4K/y8nJNgcTZRT5G1DlEoxzMrNs7pYJIMyESZWxGGvr/tTI1PvfvjTDk7cBkvnwjkqJ7CQRJYp49EyU5HUfhlDvexVWxzmGA8DOPPGRK1Fsf8rwyRWfm6AMuh2Euw6iNJBdo5CpKLz+jq4gq0w8MuopLIPR3yUMhj2vh8z4P4TFfkJGJ6ruvAw+jLhjao/rAOwFgOgXEAlSkeGUZyZgOXELmmoXdrvg+d45RDLPNEgfuiIdm4/VddORX/o0EaXLDQBhPkWVJi1R3bVsHIRxNy5xMDRpIRGlPxq/zUzX8flYU9fpB8v0jWHe6cRirjGKfgILPH0tEwc5EjzP2LSUZoJkIGHijCLHoalPArQenOVHcImfcKE9sxOpIbgUNnupgYPoTkV5HMbbdq+iSEOgDnaH18AF9DI+4few7fPRWS1ILMzEan/GcDd60gyoQeOGosSRDJPo2uqC+0EiBUgoh4OqNkMkLQvaULnkccmTUyGIE/X4r/YTlOkUocArKHGzMHNja/TfBIfzvrTDSAdcW4JXLLIaFA9ApatgI9vx/kfbUZklJ0cv5M2vzyhi9ZCDoHDS7UQQ/tfgp9Blfe17Go2cho0rvs5Io6HjhxOz6V1QOLrGgVEldima6p9DQekTRJCuNHIQFpZMR+Pj3QZIKw1G9ofDWkJE6VnDJk8GjUYoR3+LlUvfzzju4eMOJ4LpfXDcoDQLWSJ2e+YAo/rWefC4p6E1S7lOZqtnQGGX0CRiGgTBD8K/DTU2HePdxkIIjYEGWB1FBoAkU1+LMd65e3WY6n2T4HD9M80CxDhBJPQiQG82yO/M+Zcf+QNEbgGoZk36N9qmzrhiNLwGP30+MqdpNhe/TEYZb9F1o3blXjcgBN6FN++MtNdfojZE/WtgcRylB05mspAxOrMNGglQ8LwfgukbRMKPotRzX1p/Q8cPJJK4Pk1JZ8GKSvwprakud+X6Qu9xBMKnIMwH00U30rSNlKjX4uO69wzfHjHhPCKQR8BxhxhEnKSOEKIKPQ5r677LDBAOVJHPw5r6V7ol76hRAgkO+ASEG9JFP2qlSuxISBxPqLQVhDMCNHkANlOqTsHq4UsMAZcFE84hBA+C5482jjsZjU0V5ZjMAPl7sxMO8UNYHcci2E1YRJsNXV9ApxVoDW6EoJ1mCMNeFlgGs2Mcwm0iW7uVJxrtDD/PtfG6/r6CmhD3r4XVPjgpKqVMg53Y0VAQVFsBkM/0u9JBRsFsKdSBkUj1XrcVrvb7rkSJxyhesW82hq4ET06BLLMAP6p7ylljuRntjd2lztgF1Sg4nAhOTAbftTemTwR9dSjxsPDx9FbffB7M9pd0bp2pPGr7G4zGLExC97LzgC9QhmLXPEOHDCCiuAEcl5cWzavEn9aa6q7oEanzSxcTyTQxzdvNNpumahT0FYCuAuUIIdrJIPzZGb3deimh6CKwuyNZK/A+QQRzFw7CgWryGKyu795gM3EiT77AWnAZAAJ5qJ4hWVCykIjmqenjZnE/TOlWmygo84fIhCAf4E7L7KXXxcLlWF13UfYQ1edaR8BhehO85E6Tq7NR2c2qAoZuRJGjs9B1g/8VWOzndsj87QCRo16Ma8vP6NGqdRVPAuNhcTTqueeGUAGqF6/WTa3ts2MiD6vsnnoitt8JEvS/iTWuc1CZYoplSmZD6yJ4PDfq6WE9jeBgHDUaNnICVikx6L8exe7sPpH6lgq4PLMR6knkMAuCZFa76HbI6mDDPYrHnb8/MdvXg+M8GQDyrNZU97sekTq/9GjCc036VXVdvfNs/RhQ2rldtpgmPUhR3UZjkYIO69eeAmQr/QSEP94YBqMFKaXD0FT3NXQOKsgeb4kAAA21SURBVDWBF/bPGLTJxt0Ri9UW59XV8NIe55XQCrCudlP3Mdy1O0bD7KiDyeROE2cyUVrfDL5HUey5tuPnrsGKHQBJeDHOlkxg2t3G8jU8npkIBNtA0sOQ9Paq7rHID1ASp8HrMWa9MQsTTz7TiblH0bx2Zl3bjkRkaM6sxfqW2XB6KhCLtSeMZaeKHtDH7PzScRhn6szOHDJxEDFrzBrj2iOAsC+zmCnR/ExHLsWurFEyf0OjcuI8rE2xThWUPEkE0xVpVqyecBBUcuSE9UzEGmoUsWiYysoIfNqQNOUWFJ9DePFfOop3NZq3PVJYiVyFNcueZN3l3lGLt+fD7ngQZvNvEEskT+LuOIgvJfeCPZeWD8I80g6mu1yIcbYVu0L3jM82+ufB7pyGOBsbC2fpbkosG5AHXMzzHvsG8cB4lAz8JK3fZeGTwPMfJU27uxEhywCoRyibgUDLJSjtYThNve8GSJa7YZHcCLGM0CwlyPS03FgLLORoXNCWD8ImMWSiREzaegjCUQaZWjSDyNEHtNV1U3aJ3vkTriE89xA4juu2KmNqp6xqClUjVE1cg6aGfxi+l1/6EJGkyZ2HTjLCliqJ3DoIOxIKJ3wKjjfqIFQL0IQ82BCKP8JbQgTxcfB8uj8vGwH0FAJNo0r8RnzS2MHtcwOEdciCGQ8cwoh7M0yWw/U9mEgkF5BtBnaaOWyAP/glwhiJy5ydQW2NwUrk2e/EzrZweib6yLE4ePEYXGjJbBHZpVVs1xX4u2EzH6BHJLNUVqYk65ubLUKbWGCxtmU9Kg2ItUxD6QGZv1/3XT9w9vVwuAYi1EXHyTi2dhksGfQHC9vAcgKRYAUm9FuwS9Op2zEYJvttoPQSWCwWqJTRKzlu1piBxGkCdgTugteV7rQtLJ1JJMucjiQkFiGrKRrVtJPRVPvxLo1FP5GLziW8NAecWNARfm6omNIW6dzG1aiqfAhZnYa1dR+kfSvfey0xWR/uqPSYTAWO03hiMDa88E3OsTE/isl6GRIp2Y6J2Hv0KO4sFiZjeJ9Z1UymBeCEUcnUMBZjm5oibRw3VHU1lRMVBo7XIw6S+tV3dzjQahsLQseA0pFQlUMAmMALcXDCO9AS0zHO2cny2bt1gX4QuXrYbEkrTlxWEI9OQ7Hr/pwE2ZUHGn8aCNE5GYo6AVQbAkES9Es5GVAYQVlGHS++AU19rEecq953DkyWh6ApR3ZszmzjSZXHOW4HwL2ORKQapf0zB8j1ZF7LA4OhCcWg2miADoei9NdzPkTTT0jITyLx4p8waZJxUyT75VBYei/huD+AUhcIt4kq8n9hzR5Ubj9qjAkO69Ug3KUEGguHt+qGGdb0VFYaoYR8AE17Bq7mp9LSeNvnO2SiBEl5jAjS5br4qqo+qiSmZkx8ykSjgpJDQfhawvMnJJVu5XPKyZOwsiG747pwQgkIuZyAngWQvC7jDlNWG4xq/0Aw8gy2vJh2J0vPOEimwS6mEnjf/uA1GygXSZPjU99ZvF6C46gLIWge+GNNmOBp6ske2a1nWAWVK8cMhqoeBM40AFpcBid9B41+jSLbrtWCeugLFw4ZNBgKyyxsE3dYWFrXymAC4cHKuUJIgLZ+j6KB3Wfe7erEmFc/lugPs0VAxPcTJh2c+y6P40r2h0V0I7BqK7Zs2XuX8ZxUcgQUHASQA/VpUPIjVO0brKszFtbobo4nTTgVKj0ISmIl1j6/a/WRDxtlRt6AUQAREQi+hS0vdkk0yvJhRg87dzgU9RBdpBC4HyDLX+equrL7ANnVRe57vo8CvZACfQDphYvWN+SfjwJ9APn5aN33pV5IgT6A9MJF6xvyz0eBPoD8TLQuL791DMdxY1RVVUEozxGyNZGIvbNw4cL0PP6UMU2ePFl0u/PKKMVARaMcoZTneJ7XqPptTdWcbi+7mTlr1mnQyMWEEBqXldoF1bPfZl2Xld1axvPkEEK0qjlz5nzXHQmmTp01QDJrNwA4nVJqFXlhm6LEZ1dXV3droZteUXG1RTCfEI1Gl82bN/flXGQun1zeHy6BJXSNBoVECPdROBR59MEHFxjTBDJ0VF7+3ydwnPx75iaX5cRL8+dX6fWXp5XPvMYsSiNUNbFw7ty53Ybq33jjjXaTyXkDz2O0RjWXKIo7FFmp6gNIrpXbS79PL585v3+//rf4fD6oqirb7XYxFouribh85fz5c57J9pnp06dbCC9+7XQ4B4TDYebLkgVBFBRZXltdPTu/u+GVld06I6+fZ66qavD5W9fWVM3NZ9Hl5TNmfuV0ug/1+/yn1NTMSfdXtHU6bdo0N89LbziczvxAIMCC2H6UJPGwhCxfX1M1O3voDIDpM2a+ccCgA0f9uO2H2TVVc7otxF12xx0Hk7j8isvlOcbv98XYtQNOp9sTCoV8VKNjq6ru6Ta1YsaMij86Xe5HNY0iEAj8GApajnr44cpIeXnFO/0HDDh9547WC6qr786aezR16lSTIJqXuVzu84LBgEYp/cZkMh0sJ+JlfQDZSwDI1U3ZjIq7PW7PrNaWllpR5P6oKPRel9t9vc/n+6imeo6xnldKZ5WVleZAMLLOZrMdFY1ELq2qmv1cZWUlMzZzlZWV3V6HN6185lSbxbowEokELRaLIxiJjL9vXtXz5TNmfiKKpuHxWOKkefPmZHUelpXNHGuz25dHItGQqsSGzZ8//6spU2b1Y8O7//57mrub8/QZM5d5XJ5xPr+vsqZqzp+7fba84ok8T96VvtaWfxOiFQMIayB/dbs8l7e0tq6KhPynPPzww1lvNpsx49bLRcn0dDwW3WmxWvtHwqEp8+ZVP1BeXrHCZrePiYQT51RV3fV6tjHcfPPMo80WkaWS06gcO/W+mpoPpk6d6rTZbHwfQHLt7L30OwNInidvVktr61M1VbOvLC+vuNHpct8fCPg/qa7KzgnaAWKxWI6KhGPzKKe8y3OciVDhq1wn6/SKipucVsd9/kCgQRCE3yqKvGF+TdXI6eUzm0ySKT8XQG65ZdbJVpv4AaUaEolEAzjuuY2fftLw4ovpDrWuZOopQJKnt2Wz3W4/JBj2l86vrtbriJWVlQ3mBWmjplEuTpXjFlVXGx3QKR9kALHabE+HQ6HlIChg0boOu/WoQCi81G5zFOUCyB133HFgNCZ/Y7FYuGg0+ho44e++5m21jz/+eLAPIHsJALm6YQCxWW2zwuHwNkqxkRCc6XK7eX+rr7KmJvsJywASDEXW8rxwNM/zYP8sFitaWlpera6697fdnswVFTflOfPu8/tablc0bT+3yz2tNRC8gCfaLEk0nZULIKzv6dNn/pdkkm6z2e02WZYRi0W3QlOumjt3breFEHoOkFkDREnZbDKZ3ZGw8psFC+75kH131pQp/eJm65eCIDrkhHLyvHlzPso2VwYQh9P5dCAY/KuqqV/28+TN9rW2XAZCxlht9t9Hc3CQpL5y22RJ4O612eweTVMRjUZ/TKiJy/sAkmtn76XfGUCsFuusSDgSocB2QeC2KTKWulzmBZWVlVlv7erkINajItHw/2iK9pooipKq0h/nzZvd7YWbjIPkufLua9nZfCcgPWa2cN9GY9F3COFEkyieEo/L3YpY7VOfPn36EYJgnkRBb2AnfSAQ+KCmeg4r0pc1EaCnAJk8ebLVZndvsdms+4dD4THz5s3V80LKy8sPJUTYAkIEOaGMWLCgam1OgASCTyfi4ZssVsePqiJv0Si+s9nsY2NRuVsRq73fm2666QCz2TqBgkyxWq2DQ6Hw1j6A7CUA5OqmXQfxtbYurq6ec3Gu59t/N+ogwfFVVVXP9/TddoC0NjdX1dTMnTltWvliyWyaKMvydwLHH6QoWrcAqayslHbu3Nl/0aJFeohOWVnFnU6XqzIYDHxWXTV7SHd3dfQUIDqXKq9YkefxjGlpbXn+u2++8i5ZskQtK5s52+lyVfj9ga94ThtaVVWV9RKdDg4SCCytrpo9saysotpsMZdFo5HtJpN5P0VGtwBhlkKTyT3wvvuSFr2pM2bc7LY6FoTCoT4Rq6ebbU+fK5txa/X+gwaVbfvxx2XV1XOKetpfUsSKbrXb7fsHAgFWEcLH85ygqdo2USRnz549m4VJZ2xlM24tGzRo/+pt235YVFM1Z2pZWdkIUbKsEQQRTIxIFWkydVBePmsIiLoaIF9omhbhOO5Eh9OJgM/frViob/qZFa8OGjDonJ+2b7unpmrO7d3N9+aby0+QzNKbdpvdHgj4mK4RtNnsJymKglg0evG8eVWLu3u/oqLi6rx+Ax/fvmPHipqqey+84447Do4n1M0Wi8XMghpj0cT5c+feldXUXF5e3l/T+A08z/k1VmKXkHyXyy22+lr6zLw93ah7+tz06TMus1gtl8ei0VdraqpqetofO91sdmcN4fkDqapfySZwHHOH0J1Oh/X6ysrKLtf5dvY8rbx8jNVsmxqJhf8xv7r6aZ0LzKiYxfPcKYqsJBSZ3HrffXOz1oyaNu22wzheW8BxJF/TqIvjuE9lqjy5oKrqkVzjv7m8/Dab2XpGPBp7oqZm7pJcz187Zcpgl8XOCveNYTmTHCFvhOORhQ8sXJjzspzy8vIzRZO1Ih6X35hXfa9+N01Z2cwbBEm8QFE0lar0znnzZme9em7y5FtdNru2SOD5U1WN9uc4bFY17dl51XPn/R+ldmS/4C4xp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3" descr="data:image/png;base64,iVBORw0KGgoAAAANSUhEUgAAAh8AAAAjCAYAAAA0emguAAASf0lEQVR4Xu2dV6hkRRCGew1gjiCYMYKgYlZEzJk1LmZfVMwPZhTMGFBU1MUsBlZUVIwIKmZZxSwGECOiKKiYMTyoV77Gf6jp2+d0z9yZuXfvVoPcdU6f7uq/q6v+rq5zzoyxsbGx4MURcAQcAUfAEXAEHIERITDDyceIkPZuHAFHwBFwBBwBRyAiUEU+Pv/88/DMM884ZFMcgZ133jmsueaaU1xKF88RcAQcAUdgfkegSD4ef/zxsNdee/WME04Q0uJltAg89dRTYddddx1tp96bI+AIOAKOgCPQAwJF8rHLLrv0FfV48cUXw8yZM8Nvv/3WgzhedaII7L333uHRRx+daDN+vyPgCDgCjoAjMDQEiuRjqaWW6plAbLrppuHOO+8MDz74YLjggguGJrw3PB6BJZdcMvz6668OjSPgCDgCjoAjMGURaCUfP/30U1huueV6Eh7nd+2114YVV1wx3nfggQf2TF566tArj0Pgzz//DIsssogj4wg4Ao6AI+AITEkEWsnHV199FVZbbbWeBCfSseWWW3bumT17dnjiiSd6asMrTwyBn3/+OSy99NITa8TvdgQcAUfAEXAEhoTAQMnHMcccE3baaafAznvRRRcNHNk8/PDD4ZZbbhmS+N5sDgEnH64XjoAj4Ag4AlMZgS7y8csvv4SbbropPqWy4IILhh9//DHcd9991fKT5wHp+PDDD8N6660X73v22WedfFQjOJiKkEDmz4sj4Ag4Ao6AIzBZCPzzzz+x63POOSesuuqqXWJ0kY9zzz03VsB5UXo9drnuuuvCEkssEV555ZWw9dZbxzYuuuii8Nlnn03W2OfLfj3yMV9Ouw/aEXAEHIEphwDBjDvuuCOcfvrpXekAXeTj2GOPDddff31YaKGF+iIfW221VTj88MPDCy+8ELbffvv4tMvzzz8/5cCY7gI5+ZjuM+zjcwQcAUdg3kGAl5R+8MEH4eSTT+4IPS7yQaRCpdfIB/dtuOGGYeWVVw5z5871p1wmSTecfEwS8N6tI+AIOAKOwDgE/v777zBr1qyud1ANhHzweO0KK6zQOV457LDDwt133+1TMEkIOPmYJOC9W0fAEXAEHIFxCPz111/hoIMOGhz5IMqxww47xKdaKN9++21MLuX3xRZbLLz66qsDmQaOc2BNn3zyybjk1SuuuCKcccYZE+5nrbXWik/qID85LyTKjiJXhReyffzxx2HdddeNfwfxRlgnHxNWB2/AEXAEHAFHYEAIDIx8QC422mijsOyyy0bRvv766/D7778HXkpG+eOPP+L1l19+eSAOHDIAkXnvvfcGBMX4ZiaLfFx22WXhgQceCPy9/PLL+3qVfToaJx9DUxNv2BFwBBwBR6BHBAZGPnDUG2+8cYxuUOzbNO+99964e99jjz3CFltsEU466aRIUnCsZ511VqzP11dvvvnm+AVWElH4/a233ooRB5ywrU/Ug7Z47JeP3BEhWHzxxeOLzO66667Adb1HhHo77rhjJD+82AzCgqzcw1M866yzToyeSEZI1J577hkfD37//ffj21xt5IMx8qE2RSM4Tnrsscfi/xOxoCA3RV+TFSHj97SOxs5ffSVYkY+HHnpoZOSDMX3zzTdd6rPSSiuF7bbbrjOXZCfnym677Raom7aBDjDf4K1CnQ022CDWt4W2jzjiiM5PJCJRlzlmDrbddtuw+eabd66XZFHFN954I75jhvttgRQ/+eSTYb/99ovjYyHQH3NOfY19/fXX7+rTysgFMOMeMKDk5GL8af9WFtqg708//TTqHeNUe7beSy+9FLGwMnG9n7mjHfqx84AcfH8J7Cn0w/yrjuQ85JBDutY3GFPs/EjuHB60p/HV4C6c22Rr0gfuZc5yGDE+ycwYNG7JnmJkx1nCghw3+swVO/70ek4O9Id1hJ6qX3sfv7OmpBc5nUT/7Dq0dUrYpTLWzBlttvWptZKuJzADu1THmRs2tHZd8Bv2wa4t4bfvvvt2NsL0xbetmGu7Vq2NyOkvPmH33XfvtJPTIbUhG2h1lXWSFtq0a4o1jcyyc8hox1NrL+1YmNt99tmnq2vbTk7HqCy9LF3P6aDV0azSZ34cGPmgbfI81lhjjag8Khwb6KgCp8o7Qzjn4VEbyAZ/ISGAz2vXccCQDQq7//vvvz/wIbvvv/8+3HrrreGdd94JN9xwQzjyyCNj1OPNN98MTDKJsCS0Us4777x47MLxz/LLL98xAtwDWaEcd9xxURZkg0AAKE/hXHjhhWHOnDnhu+++C3yQDVJjyQdvd2WxQ2QA/IADDojyMhZbeErozDPPjKQK0kE9JvWLL76IhIqxvvbaa+G5556LxzkQlE022SQukKeffjpiwv2jinxgLBiPnbvXX389OmUZiLPPPjvinhbuAZO0DeYUpWdhysjnjBLt0fYll1wSmwYn+oYYsCCYIxYt8ywDWpJFMiL/bbfdFo2INb7IYZ0PT3StssoqUVbGoj4xYjKEVka1Tz0MSBNGEBmcJs4hR0DQO8ZGv/QDKbrnnnvG1dc46PfEE0/smoJ+5g5Djtw86sZ46RcMkFFycp3/6A/9ZKy33357lNMaVupQcuPLzRMES4SmBvda2QQKMlo9Zd5TjDQvOHV0kzHQj3V6KUZ2nCUsaJf7KfzF6aGDFDv+dC3l5GAtsKnDodAvpFltcb/WmdZHTichUsyjNoW2jj1KzmGXylgzZ8x7W5/pmlcfWg9WVnSfPhmfJctaK3Y9sJbAw6433c9atmtVfeb0F2LDul177bU7hAfZ0BsKc0AfspeygWoTssOasWtCcytioA3HoYceGutqPLbPGntp54c+ZHNt37adnI5ZvSxdz+kgOgruRx11VPVnPAZKPiwIEJE0VwFniuOFcFCWWWaZwHGAHC0kwxbqU7hOwZHzG/VsDkaaj6GcD35noUthWAw4/C+//LKTy0G7kBRK+nvu2AVSgsE+//zzY/SF8tFHH0XCAOGgQEQgF8iLUhHFQW77b+pBoojAUCBm3DdjxoxJIx/pTiU1EDnna+erabeDQTjttNNi1ZrFdPHFF3ccntpPdzklWaxcGA2MqhwtiwuHIAcK2SHqkO5UWGSPPPJIR/Za8iESJRlSZ2BlAxuMjY0aKCqTOnh0mbGkEYsaTHOy2/tyxhI5rcHUOIgisnuToy6RjxQPjb8W9xrZLKalsVqdQgaIY9MYUqPNvayTXrBom/8ug/c/3upD1zDSPHEIjk1tpcQoJcRyRIocNLVTWle1c0Y7pT6b+kJ25BOhF3HMkdurrrqqQ6qEEyQDZyhSgu2gPfS1lnwo6sFGICX7bXbMzhmECVnwI7IlIlWscWySJVncyxiuvPLKjv2rWdtWh7ResWcQcEXdm/Q41T+t+VQHbb0m3cnZslz7FqOBJpy2dYYD5iiCiIYKkwBAIhX6nXpECygTIR8cqUAqVCAPPIWjRFJ+74V8KFLCX95bgoJx3ANxsK+MZ4xWfkuk9G/IB5GPt99+OxIyIihN5AMyd8IJJ0TCwl8iRDgtvtcCfvzelphayvnIKblCgiIOJcPUtFDASFGM0mLCufL6/dyCLzmYNt0T4cBpWiLCPW2LBuOmHVc/5EMhavpJQ6H8BtESKWqTX0YWo4Lu2bb6mbvUGOYIH/Io6sDbCGV0cGBgJsPZL/moxb1GtpJu5DCyjjQ3BkW/FPnJOfgaLCZKPnJzYI8rtGNWFCcX+eBlkTZ60C/5qJ0z1kqpzzZ7IsLBvFoikq4RiCnOHWIBySDCxHq164pIABtP/kujRrTHfTZKYSMqujc9UmyyY6mTZvMCCcDmiIjIwdNPziZYsl2ylyke0lF+txusUZAPi3+bLZsU8sHungjBZptt1nrsQsQCB030IHfsAhmpiXxAKsjpYMFQ7LFLjnzUHLuwEJQXQkSFr/VClDj+WX311SMBQHaRBJGnHPngOEakC2xoo4l8UA9Co0VA7omcA0c5P/zwQ2tiag35wLHZovCfQp0Yi1zRzrZpodjfS4up1lCXZMnJifGFDOiIQ3XaDIm9Vks+0r5xCjrOSa+VCJ2MLwtbhsru9riOjP3MHTtJ7YTb5NA1OzcYOfSf+0vkIx1zSV80JkXiamSrIR84H+0EkR3ygU1AvxWutu1Q3+pKU3ShhEWtTsspUd8eESKncgF03GPlJCJmj8ty5ENRE5wvZKpf8tHrWlGIPtdn27wqMiC7rXlLdcnmguC0mUuwsv9m3XMcgDPGF9ijZdrjuMDmWjCfyr1SfkOam1JDPmgb8oKMkCObr9K2Zuy1kr1sIh/oA/cyLvpOyUcuHwn5uC+3FuhH15t0pxc9p72ej114McjCCy9cQ2yydWwCKbv3/fffv5OsCdHAkRMFgHg0JZzScA35oJ4STvk3UQblajSRD+VxNCWcAjCFoxSOcPS2VuQ5+uij4zVyOHTUwv/rWCn9NwSFpFKKxgqBUaKpcj64Tu4KibNqS0dXupe/SljNAT82NtY6Z1Y5de6anrGWHGVb5EM5F6XFVKvAJVlyg21qu82QYLgkey35SHNX2s5Ba8aBIYVc4AwpSrzL5dHUzp12d21jk4FoCvkLG+U2NOV8NB27TAT3VDY7303HLpZ8UJ8zezk1a/CVX6NIgtpuO9pow6JWp+lHRw6WfLAJ0AYgbQvdoNgddBP5oB5OB9uGA84dQZT0sZ85a+qz1Febg9acaK4gNzZCpqgWEVdyvtoIV9oP5J7cGD08wdojOmkJUC35QM7cONvGJrxEIErH4Vb3bbv2aAfSpXZKuJauN+kzJEvHmK3O5v+LPZMP7mNhWOdX09F0qsMRCMrI2dwg3sExbGwgdCJNTX2li0kJV9ZxloxFbkHakDF9swhsZr6cCFgS2qfkjiLS5LKSLL2QD52TpiHQVPacXGmoMZULQ8Iiy4VXm/Dgd5wZiWg4CrCx+R/s1OyZdr9zZ41MUzjdHk2kRkdHN+ystPtOcW+bp1rca2SrIR85I54jFvwmw20JeBv5aMOiV/JB/01PR+XaQlcsUWojH8opUN5KuqMvravaObPtNPVZ01cbFpo7ET9FdaxN4ahDZL1pHuy8yoFa/BVVtJGLiZIPbRJ0pG311x711tjLJvIhMsv4mYNhk4+m3Kwmn9MX+bjmmmvCKaecMmyfOSXb15HLu+++G6Mo80K5+uqru96fn5M5t5gUotRCLBmLtI3ckxvKvUiTKe35pBy2jipQUvJA2K3VytIL+ZBxtE/laEdls+ZTPEQe2uSymfZ2Nyv5RPKU8S6DoXNuG9K3Yyrl0ZTmTs7VJsRxj44h6EuJuk1PUVCHuYKg2LB/iQjoei3uyr1ok63UZ8lZ5HZ7ikLIQbeRjzYshk0+0oTqNvKBnOgcuQjoba/ko3bOUluR67NkT0o7cEscyfVInyjTky+K7tWQj1pnX9Knkj5ynTaIxtmNCQ6czYXVOWsbLaHIPcqbwwxbwXrXOi7hWrqew5F7+K8mf82u/54STsUqTz311HDjjTfOC753oDKmr40faONDaOz4448Ps2fP7nwYsKmL3GJKM6+b8ix0FpjmHug9CekujnosKIwfC40Qp3W+IhsoOXWoi+PWOzkYQ0mWXsiHHC2GR+FW+kzft2HPoRmb5LJGoOloxj41k8qmM1bC68JDCbp2F2TvszvQfuYuNzeQCL1ngb7S452c0RG5St9PIFlLDkY7wDbcaaskW8nYl5xFk8HlPj2SXSIfTVjkIka5Iw85Fv72EvnQfUpgLJEP6qPr9jH62vmqXSu5eU/7zK1hCKZIeskJSmZ0CAfL0Yp9FFcOURHVEvmAvNCO6ludSqNvJX0q6aP8qAgS61Hv+kjfo1Oyl6ldSPVH+Ahb2ZucjeSItHQ9l3eUvhOohnD3FfkYgo/0JuczBDCULLa2dx6oTnpWP0yo9Cx/+ty+7VN1BikXCxFn34bHMMdt29YRXS5SMywZanCn78mQbVhjntfbrZ2zeX2cw5a/xs7V2Mthyzno9p18DBpRb88RcAQcAUfAEXAEWhFw8uEK4gg4Ao6AI+AIOAIjRcDJx0jh9s4cAUfAEXAEHAFHwMmH64Aj4Ag4Ao6AI+AIjBQB3hk2a9as+EI4lRlj5o1UvCxLH3obqWTemSPgCDgCjoAj4AhMSwRIooVf2I+ydpGPgw8+OFx66aWdz8NPSxR8UI6AI+AIOAKOgCMwMgR4WzdvGudzK9nIB98b4VP2vNqbV3z/+++/IxPOO3IEHAFHwBFwBByB6YHAAgssEN8vM3fu3LDNNtuEmTNndg2sK/IxPYbso3AEHAFHwBFwBByBqYyAk4+pPDsumyPgCDgCjoAjMA0R+A9Khh6X8LJYZ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BA22E4C1-10A8-4AA2-A506-CF5977FC9FE1}"/>
              </a:ext>
            </a:extLst>
          </p:cNvPr>
          <p:cNvSpPr>
            <a:spLocks noGrp="1"/>
          </p:cNvSpPr>
          <p:nvPr>
            <p:ph type="sldNum" sz="quarter" idx="12"/>
          </p:nvPr>
        </p:nvSpPr>
        <p:spPr>
          <a:xfrm>
            <a:off x="9446949" y="5985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6" name="TextBox 15">
            <a:extLst>
              <a:ext uri="{FF2B5EF4-FFF2-40B4-BE49-F238E27FC236}">
                <a16:creationId xmlns:a16="http://schemas.microsoft.com/office/drawing/2014/main" id="{6E66DFFB-657C-7D8B-AE6A-BEDFDF4AC41C}"/>
              </a:ext>
            </a:extLst>
          </p:cNvPr>
          <p:cNvSpPr txBox="1"/>
          <p:nvPr/>
        </p:nvSpPr>
        <p:spPr>
          <a:xfrm>
            <a:off x="4276771" y="1371508"/>
            <a:ext cx="7730870" cy="5507533"/>
          </a:xfrm>
          <a:prstGeom prst="rect">
            <a:avLst/>
          </a:prstGeom>
          <a:noFill/>
        </p:spPr>
        <p:txBody>
          <a:bodyPr wrap="square" rtlCol="0">
            <a:spAutoFit/>
          </a:bodyPr>
          <a:lstStyle/>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50" dirty="0">
                <a:latin typeface="Ebrima" panose="02000000000000000000" pitchFamily="2" charset="0"/>
                <a:ea typeface="Ebrima" panose="02000000000000000000" pitchFamily="2" charset="0"/>
                <a:cs typeface="Ebrima" panose="02000000000000000000" pitchFamily="2" charset="0"/>
              </a:rPr>
              <a:t>In May 2025, global shares advanced as 90-day pause agreement between the U.S. and China on reciprocal tariffs.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50" dirty="0">
                <a:latin typeface="Ebrima" panose="02000000000000000000" pitchFamily="2" charset="0"/>
                <a:ea typeface="Ebrima" panose="02000000000000000000" pitchFamily="2" charset="0"/>
                <a:cs typeface="Ebrima" panose="02000000000000000000" pitchFamily="2" charset="0"/>
              </a:rPr>
              <a:t>U.S. stocks rebounded in May, reversing April's decline. The recovery was fuelled by reduced concerns over tariffs and solid Q1 corporate earnings. The information technology sector led the rally, with communication services and consumer discretionary sectors also posting strong performances.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350" dirty="0">
                <a:latin typeface="Ebrima" panose="02000000000000000000" pitchFamily="2" charset="0"/>
                <a:ea typeface="Ebrima" panose="02000000000000000000" pitchFamily="2" charset="0"/>
                <a:cs typeface="Ebrima" panose="02000000000000000000" pitchFamily="2" charset="0"/>
              </a:rPr>
              <a:t>Similarly, European stocks advanced last month as investor confidence returned following the tariff war pause between the U.S. and China. The industrials, information technology and financial sectors were among the top performing sectors.</a:t>
            </a:r>
          </a:p>
          <a:p>
            <a:pPr marL="285750" indent="-285750" algn="just">
              <a:lnSpc>
                <a:spcPct val="150000"/>
              </a:lnSpc>
              <a:spcAft>
                <a:spcPts val="1510"/>
              </a:spcAft>
              <a:buFont typeface="Arial" panose="020B0604020202020204" pitchFamily="34" charset="0"/>
              <a:buChar char="•"/>
              <a:tabLst>
                <a:tab pos="457200" algn="l"/>
              </a:tabLst>
            </a:pPr>
            <a:r>
              <a:rPr lang="en-GB" sz="1350" dirty="0">
                <a:latin typeface="Ebrima" panose="02000000000000000000" pitchFamily="2" charset="0"/>
                <a:ea typeface="Ebrima" panose="02000000000000000000" pitchFamily="2" charset="0"/>
                <a:cs typeface="Ebrima" panose="02000000000000000000" pitchFamily="2" charset="0"/>
              </a:rPr>
              <a:t>The Japanese stock market saw a significant upswing, with the Nikkei 225 rising by 4.98%, largely fuelled by strong gains in large-cap stocks. Investor sentiment was boosted by encouraging developments in U.S.-China trade talks, which helped ease fears of a potential recession.</a:t>
            </a:r>
          </a:p>
          <a:p>
            <a:pPr marL="285750" indent="-285750" algn="just">
              <a:lnSpc>
                <a:spcPct val="150000"/>
              </a:lnSpc>
              <a:spcAft>
                <a:spcPts val="1510"/>
              </a:spcAft>
              <a:buFont typeface="Arial" panose="020B0604020202020204" pitchFamily="34" charset="0"/>
              <a:buChar char="•"/>
              <a:tabLst>
                <a:tab pos="457200" algn="l"/>
              </a:tabLst>
              <a:defRPr/>
            </a:pPr>
            <a:r>
              <a:rPr lang="en-GB" sz="1350" dirty="0">
                <a:latin typeface="Ebrima" panose="02000000000000000000" pitchFamily="2" charset="0"/>
                <a:ea typeface="Ebrima" panose="02000000000000000000" pitchFamily="2" charset="0"/>
                <a:cs typeface="Ebrima" panose="02000000000000000000" pitchFamily="2" charset="0"/>
              </a:rPr>
              <a:t>The NGX ASI soared by 562bps MoM to close at 111,742.01 index points, fuelled by positive sentiments around corporate earnings releases</a:t>
            </a:r>
            <a:r>
              <a:rPr lang="en-GB" sz="1400" dirty="0">
                <a:latin typeface="Ebrima" panose="02000000000000000000" pitchFamily="2" charset="0"/>
                <a:ea typeface="Ebrima" panose="02000000000000000000" pitchFamily="2" charset="0"/>
                <a:cs typeface="Ebrima" panose="02000000000000000000" pitchFamily="2" charset="0"/>
              </a:rPr>
              <a:t>.</a:t>
            </a:r>
          </a:p>
        </p:txBody>
      </p:sp>
      <p:graphicFrame>
        <p:nvGraphicFramePr>
          <p:cNvPr id="2" name="Chart 1">
            <a:extLst>
              <a:ext uri="{FF2B5EF4-FFF2-40B4-BE49-F238E27FC236}">
                <a16:creationId xmlns:a16="http://schemas.microsoft.com/office/drawing/2014/main" id="{AA17C4D4-EAA6-4B10-BACB-FA1702C6BD42}"/>
              </a:ext>
            </a:extLst>
          </p:cNvPr>
          <p:cNvGraphicFramePr>
            <a:graphicFrameLocks/>
          </p:cNvGraphicFramePr>
          <p:nvPr>
            <p:extLst>
              <p:ext uri="{D42A27DB-BD31-4B8C-83A1-F6EECF244321}">
                <p14:modId xmlns:p14="http://schemas.microsoft.com/office/powerpoint/2010/main" val="3615049505"/>
              </p:ext>
            </p:extLst>
          </p:nvPr>
        </p:nvGraphicFramePr>
        <p:xfrm>
          <a:off x="-42204" y="1058719"/>
          <a:ext cx="4572000" cy="44132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93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9539922-55E8-43C7-A1D5-CA7F5CA6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5"/>
            <a:ext cx="12192000" cy="6875792"/>
          </a:xfrm>
          <a:prstGeom prst="rect">
            <a:avLst/>
          </a:prstGeom>
        </p:spPr>
      </p:pic>
      <p:sp>
        <p:nvSpPr>
          <p:cNvPr id="21" name="Slide Number Placeholder 1">
            <a:extLst>
              <a:ext uri="{FF2B5EF4-FFF2-40B4-BE49-F238E27FC236}">
                <a16:creationId xmlns:a16="http://schemas.microsoft.com/office/drawing/2014/main" id="{2FE5C507-DB02-41F1-B0AB-83EAF9C269D8}"/>
              </a:ext>
            </a:extLst>
          </p:cNvPr>
          <p:cNvSpPr>
            <a:spLocks noGrp="1"/>
          </p:cNvSpPr>
          <p:nvPr>
            <p:ph type="sldNum" sz="quarter" idx="12"/>
          </p:nvPr>
        </p:nvSpPr>
        <p:spPr>
          <a:xfrm>
            <a:off x="11092720" y="5563485"/>
            <a:ext cx="896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4000" b="1" i="1"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17">
            <a:extLst>
              <a:ext uri="{FF2B5EF4-FFF2-40B4-BE49-F238E27FC236}">
                <a16:creationId xmlns:a16="http://schemas.microsoft.com/office/drawing/2014/main" id="{D4DEF6CA-2F55-413D-AC9C-9947BD1C2A48}"/>
              </a:ext>
            </a:extLst>
          </p:cNvPr>
          <p:cNvGrpSpPr>
            <a:grpSpLocks/>
          </p:cNvGrpSpPr>
          <p:nvPr/>
        </p:nvGrpSpPr>
        <p:grpSpPr bwMode="auto">
          <a:xfrm>
            <a:off x="53789" y="268753"/>
            <a:ext cx="7895912" cy="116662"/>
            <a:chOff x="0" y="914400"/>
            <a:chExt cx="7543800" cy="152400"/>
          </a:xfrm>
        </p:grpSpPr>
        <p:sp>
          <p:nvSpPr>
            <p:cNvPr id="23" name="Rectangle 22">
              <a:extLst>
                <a:ext uri="{FF2B5EF4-FFF2-40B4-BE49-F238E27FC236}">
                  <a16:creationId xmlns:a16="http://schemas.microsoft.com/office/drawing/2014/main" id="{D5405316-18AE-4FE6-B0D7-33D632FDBA9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E5463F6-4E7D-4210-B4EF-B50A774F270F}"/>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E0F4BD4-5DCB-47C1-8FD5-CFC128102E1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171E1DC-FD66-42EC-ACA6-0A82D1586A6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7" name="Straight Connector 26">
            <a:extLst>
              <a:ext uri="{FF2B5EF4-FFF2-40B4-BE49-F238E27FC236}">
                <a16:creationId xmlns:a16="http://schemas.microsoft.com/office/drawing/2014/main" id="{45EA80F7-67FF-49E1-B261-78A9B0BB7F1F}"/>
              </a:ext>
            </a:extLst>
          </p:cNvPr>
          <p:cNvCxnSpPr/>
          <p:nvPr/>
        </p:nvCxnSpPr>
        <p:spPr>
          <a:xfrm>
            <a:off x="55133" y="6664682"/>
            <a:ext cx="10453743"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79F92A-917E-4B2A-89C5-0FB2B6EB0F6A}"/>
              </a:ext>
            </a:extLst>
          </p:cNvPr>
          <p:cNvSpPr/>
          <p:nvPr/>
        </p:nvSpPr>
        <p:spPr>
          <a:xfrm flipH="1">
            <a:off x="8793482" y="4114800"/>
            <a:ext cx="31381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7867BDEF-16DE-42D9-A471-C302E1F427EF}"/>
              </a:ext>
            </a:extLst>
          </p:cNvPr>
          <p:cNvSpPr txBox="1">
            <a:spLocks/>
          </p:cNvSpPr>
          <p:nvPr/>
        </p:nvSpPr>
        <p:spPr>
          <a:xfrm>
            <a:off x="-14342" y="-88247"/>
            <a:ext cx="4243442" cy="471483"/>
          </a:xfrm>
          <a:prstGeom prst="rect">
            <a:avLst/>
          </a:prstGeom>
          <a:noFill/>
          <a:ln>
            <a:noFill/>
          </a:ln>
        </p:spPr>
        <p:txBody>
          <a:bodyPr vert="horz" lIns="91440" tIns="45720" rIns="91440" bIns="45720" rtlCol="0" anchor="ctr">
            <a:noAutofit/>
          </a:bodyPr>
          <a:lstStyle/>
          <a:p>
            <a:pPr marL="0" marR="0" lvl="0" indent="0" algn="l" defTabSz="9144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NIGERIAN MACRO REVIEW</a:t>
            </a:r>
          </a:p>
        </p:txBody>
      </p:sp>
      <p:sp>
        <p:nvSpPr>
          <p:cNvPr id="32" name="Footer Placeholder 23">
            <a:extLst>
              <a:ext uri="{FF2B5EF4-FFF2-40B4-BE49-F238E27FC236}">
                <a16:creationId xmlns:a16="http://schemas.microsoft.com/office/drawing/2014/main" id="{1721A5B8-74EE-4496-B8BA-0CA95B5EE956}"/>
              </a:ext>
            </a:extLst>
          </p:cNvPr>
          <p:cNvSpPr txBox="1">
            <a:spLocks/>
          </p:cNvSpPr>
          <p:nvPr/>
        </p:nvSpPr>
        <p:spPr>
          <a:xfrm>
            <a:off x="2926084" y="6553203"/>
            <a:ext cx="368727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copyright(c)</a:t>
            </a:r>
            <a:r>
              <a:rPr kumimoji="0" lang="en-GB" sz="1200" b="0" i="0" u="none" strike="noStrike" kern="1200" cap="none" spc="0" normalizeH="0" baseline="0" noProof="0" dirty="0" err="1">
                <a:ln>
                  <a:noFill/>
                </a:ln>
                <a:solidFill>
                  <a:prstClr val="black">
                    <a:tint val="75000"/>
                  </a:prstClr>
                </a:solidFill>
                <a:effectLst/>
                <a:uLnTx/>
                <a:uFillTx/>
                <a:latin typeface="Calibri"/>
                <a:ea typeface="+mn-ea"/>
                <a:cs typeface="+mn-cs"/>
              </a:rPr>
              <a:t>Trustfund</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Pensions Limited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6BC541E2-DF81-4E46-9BAF-456F18BF2567}"/>
              </a:ext>
            </a:extLst>
          </p:cNvPr>
          <p:cNvCxnSpPr>
            <a:cxnSpLocks/>
          </p:cNvCxnSpPr>
          <p:nvPr/>
        </p:nvCxnSpPr>
        <p:spPr>
          <a:xfrm>
            <a:off x="5955783" y="405583"/>
            <a:ext cx="0" cy="614848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183BAB6-F10C-4694-99C5-99E756439FDF}"/>
              </a:ext>
            </a:extLst>
          </p:cNvPr>
          <p:cNvSpPr/>
          <p:nvPr/>
        </p:nvSpPr>
        <p:spPr>
          <a:xfrm>
            <a:off x="39714" y="2117693"/>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Speech Bubble: Oval 17">
            <a:extLst>
              <a:ext uri="{FF2B5EF4-FFF2-40B4-BE49-F238E27FC236}">
                <a16:creationId xmlns:a16="http://schemas.microsoft.com/office/drawing/2014/main" id="{F395CFD8-C813-47A9-86D2-E3AC6C0ED573}"/>
              </a:ext>
            </a:extLst>
          </p:cNvPr>
          <p:cNvSpPr/>
          <p:nvPr/>
        </p:nvSpPr>
        <p:spPr>
          <a:xfrm rot="5400000">
            <a:off x="1312392" y="446973"/>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MPR</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42" name="Straight Arrow Connector 41">
            <a:extLst>
              <a:ext uri="{FF2B5EF4-FFF2-40B4-BE49-F238E27FC236}">
                <a16:creationId xmlns:a16="http://schemas.microsoft.com/office/drawing/2014/main" id="{CD4BF1CA-FED5-4597-B402-33154C314EA7}"/>
              </a:ext>
            </a:extLst>
          </p:cNvPr>
          <p:cNvCxnSpPr>
            <a:cxnSpLocks/>
          </p:cNvCxnSpPr>
          <p:nvPr/>
        </p:nvCxnSpPr>
        <p:spPr>
          <a:xfrm>
            <a:off x="-14342" y="3495370"/>
            <a:ext cx="12206342"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Text, letter&#10;&#10;Description automatically generated">
            <a:extLst>
              <a:ext uri="{FF2B5EF4-FFF2-40B4-BE49-F238E27FC236}">
                <a16:creationId xmlns:a16="http://schemas.microsoft.com/office/drawing/2014/main" id="{A2B164CA-64E0-42F2-8530-5444407CA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 y="3589140"/>
            <a:ext cx="1074834" cy="1696700"/>
          </a:xfrm>
          <a:prstGeom prst="rect">
            <a:avLst/>
          </a:prstGeom>
        </p:spPr>
      </p:pic>
      <p:sp>
        <p:nvSpPr>
          <p:cNvPr id="51" name="Speech Bubble: Oval 50">
            <a:extLst>
              <a:ext uri="{FF2B5EF4-FFF2-40B4-BE49-F238E27FC236}">
                <a16:creationId xmlns:a16="http://schemas.microsoft.com/office/drawing/2014/main" id="{FBB295CA-F017-430B-87AE-C564061944E9}"/>
              </a:ext>
            </a:extLst>
          </p:cNvPr>
          <p:cNvSpPr/>
          <p:nvPr/>
        </p:nvSpPr>
        <p:spPr>
          <a:xfrm rot="5400000">
            <a:off x="1245100" y="3628638"/>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FX RATE</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6" name="Rectangle 55">
            <a:extLst>
              <a:ext uri="{FF2B5EF4-FFF2-40B4-BE49-F238E27FC236}">
                <a16:creationId xmlns:a16="http://schemas.microsoft.com/office/drawing/2014/main" id="{AAE06AF0-7305-465E-A6A1-E8C230CA913D}"/>
              </a:ext>
            </a:extLst>
          </p:cNvPr>
          <p:cNvSpPr/>
          <p:nvPr/>
        </p:nvSpPr>
        <p:spPr>
          <a:xfrm>
            <a:off x="57886" y="5315638"/>
            <a:ext cx="5851321" cy="169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In the official market, the Naira appreciated mildly by MoM against the greenback to close at NGN1,586.15/$1.00 supported by CBN’s continued efforts at currency stability.</a:t>
            </a:r>
            <a:endParaRPr kumimoji="0" lang="en-GB" sz="131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0" name="Picture 29" descr="A picture containing text, clipart&#10;&#10;Description automatically generated">
            <a:extLst>
              <a:ext uri="{FF2B5EF4-FFF2-40B4-BE49-F238E27FC236}">
                <a16:creationId xmlns:a16="http://schemas.microsoft.com/office/drawing/2014/main" id="{4D88DA74-E42F-49B8-B888-181DEB8AE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76" y="436244"/>
            <a:ext cx="1372584" cy="1624417"/>
          </a:xfrm>
          <a:prstGeom prst="rect">
            <a:avLst/>
          </a:prstGeom>
        </p:spPr>
      </p:pic>
      <p:sp>
        <p:nvSpPr>
          <p:cNvPr id="31" name="Speech Bubble: Oval 30">
            <a:extLst>
              <a:ext uri="{FF2B5EF4-FFF2-40B4-BE49-F238E27FC236}">
                <a16:creationId xmlns:a16="http://schemas.microsoft.com/office/drawing/2014/main" id="{58EAC9C3-9CC6-4BA0-B2CC-8C570D77769A}"/>
              </a:ext>
            </a:extLst>
          </p:cNvPr>
          <p:cNvSpPr/>
          <p:nvPr/>
        </p:nvSpPr>
        <p:spPr>
          <a:xfrm rot="5400000">
            <a:off x="7313882" y="478770"/>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CPI</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3" name="Rectangle 32">
            <a:extLst>
              <a:ext uri="{FF2B5EF4-FFF2-40B4-BE49-F238E27FC236}">
                <a16:creationId xmlns:a16="http://schemas.microsoft.com/office/drawing/2014/main" id="{FD14111B-A29F-4DB0-836E-05BDD9E6C3DD}"/>
              </a:ext>
            </a:extLst>
          </p:cNvPr>
          <p:cNvSpPr/>
          <p:nvPr/>
        </p:nvSpPr>
        <p:spPr>
          <a:xfrm>
            <a:off x="6001497" y="2115238"/>
            <a:ext cx="6157163"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C7F207B2-6ABD-4A31-AFAB-AAEC523B27B4}"/>
              </a:ext>
            </a:extLst>
          </p:cNvPr>
          <p:cNvPicPr>
            <a:picLocks noChangeAspect="1"/>
          </p:cNvPicPr>
          <p:nvPr/>
        </p:nvPicPr>
        <p:blipFill>
          <a:blip r:embed="rId5" cstate="print"/>
          <a:stretch>
            <a:fillRect/>
          </a:stretch>
        </p:blipFill>
        <p:spPr>
          <a:xfrm>
            <a:off x="6035542" y="3560483"/>
            <a:ext cx="1290370" cy="1725357"/>
          </a:xfrm>
          <a:prstGeom prst="rect">
            <a:avLst/>
          </a:prstGeom>
        </p:spPr>
      </p:pic>
      <p:sp>
        <p:nvSpPr>
          <p:cNvPr id="34" name="Speech Bubble: Oval 33">
            <a:extLst>
              <a:ext uri="{FF2B5EF4-FFF2-40B4-BE49-F238E27FC236}">
                <a16:creationId xmlns:a16="http://schemas.microsoft.com/office/drawing/2014/main" id="{A24B8B2C-691B-4BF4-8DA2-DF9B2FA6B117}"/>
              </a:ext>
            </a:extLst>
          </p:cNvPr>
          <p:cNvSpPr/>
          <p:nvPr/>
        </p:nvSpPr>
        <p:spPr>
          <a:xfrm rot="5400000">
            <a:off x="7441529" y="3620872"/>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RESERVE</a:t>
            </a:r>
            <a:endParaRPr kumimoji="0" lang="en-GB"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5" name="Rectangle 34">
            <a:extLst>
              <a:ext uri="{FF2B5EF4-FFF2-40B4-BE49-F238E27FC236}">
                <a16:creationId xmlns:a16="http://schemas.microsoft.com/office/drawing/2014/main" id="{C2E19F14-7C0F-4CEE-A74D-07E4C679E0EF}"/>
              </a:ext>
            </a:extLst>
          </p:cNvPr>
          <p:cNvSpPr/>
          <p:nvPr/>
        </p:nvSpPr>
        <p:spPr>
          <a:xfrm>
            <a:off x="6014748" y="5322265"/>
            <a:ext cx="5527896"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 April, 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 country’s external reserves advanced to $38.45bn following increased oil revenue from risen crude oil prices. We expect this to persist in May as market catalysts remain unchanged.</a:t>
            </a:r>
            <a:endParaRPr lang="en-GB" sz="1400"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19184D46-2008-E555-1064-E90D21C0D9D0}"/>
              </a:ext>
            </a:extLst>
          </p:cNvPr>
          <p:cNvPicPr>
            <a:picLocks noChangeAspect="1"/>
          </p:cNvPicPr>
          <p:nvPr/>
        </p:nvPicPr>
        <p:blipFill>
          <a:blip r:embed="rId6"/>
          <a:stretch>
            <a:fillRect/>
          </a:stretch>
        </p:blipFill>
        <p:spPr>
          <a:xfrm>
            <a:off x="53789" y="415199"/>
            <a:ext cx="1144545" cy="1657455"/>
          </a:xfrm>
          <a:prstGeom prst="rect">
            <a:avLst/>
          </a:prstGeom>
        </p:spPr>
      </p:pic>
      <p:sp>
        <p:nvSpPr>
          <p:cNvPr id="12" name="TextBox 11">
            <a:extLst>
              <a:ext uri="{FF2B5EF4-FFF2-40B4-BE49-F238E27FC236}">
                <a16:creationId xmlns:a16="http://schemas.microsoft.com/office/drawing/2014/main" id="{D80762E3-4087-64CD-7C08-9B08228FA792}"/>
              </a:ext>
            </a:extLst>
          </p:cNvPr>
          <p:cNvSpPr txBox="1"/>
          <p:nvPr/>
        </p:nvSpPr>
        <p:spPr>
          <a:xfrm>
            <a:off x="31957" y="2093600"/>
            <a:ext cx="5844068" cy="1280928"/>
          </a:xfrm>
          <a:prstGeom prst="rect">
            <a:avLst/>
          </a:prstGeom>
          <a:noFill/>
        </p:spPr>
        <p:txBody>
          <a:bodyPr wrap="square">
            <a:spAutoFit/>
          </a:bodyPr>
          <a:lstStyle/>
          <a:p>
            <a:pPr algn="just">
              <a:lnSpc>
                <a:spcPct val="150000"/>
              </a:lnSpc>
              <a:defRPr/>
            </a:pPr>
            <a:r>
              <a:rPr lang="en-GB" sz="1300" dirty="0">
                <a:latin typeface="Ebrima" panose="02000000000000000000" pitchFamily="2" charset="0"/>
                <a:ea typeface="Ebrima" panose="02000000000000000000" pitchFamily="2" charset="0"/>
                <a:cs typeface="Ebrima" panose="02000000000000000000" pitchFamily="2" charset="0"/>
              </a:rPr>
              <a:t>The MPR was maintained at 27.50% as the MPC highlighted improved macro economic conditions from eased inflation, rising FX reserves and the Naira’s appreciation in the official and parallel windows. However, risks persist as oil prices have fallen below the $75 per barrel benchmark set in the 2025 budget</a:t>
            </a:r>
            <a:r>
              <a:rPr lang="en-GB" sz="1400" dirty="0"/>
              <a:t>.</a:t>
            </a:r>
            <a:endParaRPr lang="en-GB" sz="1310" dirty="0">
              <a:latin typeface="Ebrima" panose="02000000000000000000" pitchFamily="2" charset="0"/>
              <a:ea typeface="Ebrima" panose="02000000000000000000" pitchFamily="2" charset="0"/>
              <a:cs typeface="Ebrima" panose="02000000000000000000" pitchFamily="2" charset="0"/>
            </a:endParaRPr>
          </a:p>
        </p:txBody>
      </p:sp>
      <p:sp>
        <p:nvSpPr>
          <p:cNvPr id="10" name="TextBox 9">
            <a:extLst>
              <a:ext uri="{FF2B5EF4-FFF2-40B4-BE49-F238E27FC236}">
                <a16:creationId xmlns:a16="http://schemas.microsoft.com/office/drawing/2014/main" id="{47D94725-AF83-F4E9-EA8C-4EB1780E68F7}"/>
              </a:ext>
            </a:extLst>
          </p:cNvPr>
          <p:cNvSpPr txBox="1"/>
          <p:nvPr/>
        </p:nvSpPr>
        <p:spPr>
          <a:xfrm>
            <a:off x="5979248" y="2091103"/>
            <a:ext cx="6196082" cy="13448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Headline inflation</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eased further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by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74</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bps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22</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.97%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following a reduction in food and energy prices last month</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Consequently,</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Food inflation declined by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12</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bps to 21.14%, whilst and Core inflation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dipped by 101bps to close at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22</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.28%.</a:t>
            </a:r>
          </a:p>
        </p:txBody>
      </p:sp>
      <p:pic>
        <p:nvPicPr>
          <p:cNvPr id="8" name="Picture 7">
            <a:extLst>
              <a:ext uri="{FF2B5EF4-FFF2-40B4-BE49-F238E27FC236}">
                <a16:creationId xmlns:a16="http://schemas.microsoft.com/office/drawing/2014/main" id="{EFEA851D-B407-216D-1BE6-722EEB449DE7}"/>
              </a:ext>
            </a:extLst>
          </p:cNvPr>
          <p:cNvPicPr>
            <a:picLocks noChangeAspect="1"/>
          </p:cNvPicPr>
          <p:nvPr/>
        </p:nvPicPr>
        <p:blipFill>
          <a:blip r:embed="rId7"/>
          <a:stretch>
            <a:fillRect/>
          </a:stretch>
        </p:blipFill>
        <p:spPr>
          <a:xfrm>
            <a:off x="8793482" y="459058"/>
            <a:ext cx="3320484" cy="1632045"/>
          </a:xfrm>
          <a:prstGeom prst="rect">
            <a:avLst/>
          </a:prstGeom>
        </p:spPr>
      </p:pic>
      <p:pic>
        <p:nvPicPr>
          <p:cNvPr id="5" name="Picture 4">
            <a:extLst>
              <a:ext uri="{FF2B5EF4-FFF2-40B4-BE49-F238E27FC236}">
                <a16:creationId xmlns:a16="http://schemas.microsoft.com/office/drawing/2014/main" id="{AF8B3DB3-4A62-00AD-BD94-2EA6F8F028EB}"/>
              </a:ext>
            </a:extLst>
          </p:cNvPr>
          <p:cNvPicPr>
            <a:picLocks noChangeAspect="1"/>
          </p:cNvPicPr>
          <p:nvPr/>
        </p:nvPicPr>
        <p:blipFill>
          <a:blip r:embed="rId8"/>
          <a:stretch>
            <a:fillRect/>
          </a:stretch>
        </p:blipFill>
        <p:spPr>
          <a:xfrm>
            <a:off x="2610356" y="479339"/>
            <a:ext cx="3265669" cy="1568808"/>
          </a:xfrm>
          <a:prstGeom prst="rect">
            <a:avLst/>
          </a:prstGeom>
        </p:spPr>
      </p:pic>
      <p:pic>
        <p:nvPicPr>
          <p:cNvPr id="6" name="Picture 5">
            <a:extLst>
              <a:ext uri="{FF2B5EF4-FFF2-40B4-BE49-F238E27FC236}">
                <a16:creationId xmlns:a16="http://schemas.microsoft.com/office/drawing/2014/main" id="{8F59A0B1-CEFC-4213-96D1-E9178BB93081}"/>
              </a:ext>
            </a:extLst>
          </p:cNvPr>
          <p:cNvPicPr>
            <a:picLocks noChangeAspect="1"/>
          </p:cNvPicPr>
          <p:nvPr/>
        </p:nvPicPr>
        <p:blipFill>
          <a:blip r:embed="rId9"/>
          <a:stretch>
            <a:fillRect/>
          </a:stretch>
        </p:blipFill>
        <p:spPr>
          <a:xfrm>
            <a:off x="2579427" y="3531796"/>
            <a:ext cx="3311609" cy="1714294"/>
          </a:xfrm>
          <a:prstGeom prst="rect">
            <a:avLst/>
          </a:prstGeom>
        </p:spPr>
      </p:pic>
      <p:pic>
        <p:nvPicPr>
          <p:cNvPr id="9" name="Picture 8">
            <a:extLst>
              <a:ext uri="{FF2B5EF4-FFF2-40B4-BE49-F238E27FC236}">
                <a16:creationId xmlns:a16="http://schemas.microsoft.com/office/drawing/2014/main" id="{BF5776CA-6015-C1A4-E6D2-D89BEC3BEEA8}"/>
              </a:ext>
            </a:extLst>
          </p:cNvPr>
          <p:cNvPicPr>
            <a:picLocks noChangeAspect="1"/>
          </p:cNvPicPr>
          <p:nvPr/>
        </p:nvPicPr>
        <p:blipFill>
          <a:blip r:embed="rId10"/>
          <a:stretch>
            <a:fillRect/>
          </a:stretch>
        </p:blipFill>
        <p:spPr>
          <a:xfrm>
            <a:off x="8793482" y="3560031"/>
            <a:ext cx="3320484" cy="1710804"/>
          </a:xfrm>
          <a:prstGeom prst="rect">
            <a:avLst/>
          </a:prstGeom>
        </p:spPr>
      </p:pic>
    </p:spTree>
    <p:extLst>
      <p:ext uri="{BB962C8B-B14F-4D97-AF65-F5344CB8AC3E}">
        <p14:creationId xmlns:p14="http://schemas.microsoft.com/office/powerpoint/2010/main" val="15598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2" y="-8896"/>
            <a:ext cx="12192000" cy="6875792"/>
          </a:xfrm>
          <a:prstGeom prst="rect">
            <a:avLst/>
          </a:prstGeom>
          <a:ln>
            <a:solidFill>
              <a:schemeClr val="bg1">
                <a:lumMod val="50000"/>
              </a:schemeClr>
            </a:solidFill>
          </a:ln>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1985579"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1296996" y="107625"/>
            <a:ext cx="8102992" cy="769441"/>
          </a:xfrm>
          <a:prstGeom prst="rect">
            <a:avLst/>
          </a:prstGeom>
          <a:noFill/>
          <a:scene3d>
            <a:camera prst="orthographicFront"/>
            <a:lightRig rig="threePt" dir="t"/>
          </a:scene3d>
          <a:sp3d>
            <a:bevelT/>
          </a:sp3d>
        </p:spPr>
        <p:txBody>
          <a:bodyPr wrap="square" rtlCol="0">
            <a:spAutoFit/>
          </a:bodyPr>
          <a:lstStyle/>
          <a:p>
            <a:pPr algn="ct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Q</a:t>
            </a:r>
            <a:r>
              <a:rPr lang="en-GB" sz="4400" b="1" dirty="0">
                <a:solidFill>
                  <a:srgbClr val="1A4664"/>
                </a:solidFill>
                <a:latin typeface="Trebuchet MS" panose="020B0603020202020204" pitchFamily="34" charset="0"/>
              </a:rPr>
              <a:t>U</a:t>
            </a:r>
            <a:r>
              <a:rPr lang="en-NG" sz="4400" b="1" dirty="0">
                <a:solidFill>
                  <a:srgbClr val="1A4664"/>
                </a:solidFill>
                <a:latin typeface="Trebuchet MS" panose="020B0603020202020204" pitchFamily="34" charset="0"/>
              </a:rPr>
              <a:t>I</a:t>
            </a:r>
            <a:r>
              <a:rPr lang="en-GB" sz="4400" b="1" dirty="0">
                <a:solidFill>
                  <a:srgbClr val="1A4664"/>
                </a:solidFill>
                <a:latin typeface="Trebuchet MS" panose="020B0603020202020204" pitchFamily="34" charset="0"/>
              </a:rPr>
              <a:t>T</a:t>
            </a:r>
            <a:r>
              <a:rPr lang="en-NG" sz="4400" b="1" dirty="0">
                <a:solidFill>
                  <a:srgbClr val="1A4664"/>
                </a:solidFill>
                <a:latin typeface="Trebuchet MS" panose="020B0603020202020204" pitchFamily="34" charset="0"/>
              </a:rPr>
              <a:t>Y </a:t>
            </a:r>
            <a:r>
              <a:rPr lang="en-GB" sz="4400" b="1" dirty="0">
                <a:solidFill>
                  <a:srgbClr val="1A4664"/>
                </a:solidFill>
                <a:latin typeface="Trebuchet MS" panose="020B0603020202020204" pitchFamily="34" charset="0"/>
              </a:rPr>
              <a:t>M</a:t>
            </a:r>
            <a:r>
              <a:rPr lang="en-NG" sz="4400" b="1" dirty="0">
                <a:solidFill>
                  <a:srgbClr val="1A4664"/>
                </a:solidFill>
                <a:latin typeface="Trebuchet MS" panose="020B0603020202020204" pitchFamily="34" charset="0"/>
              </a:rPr>
              <a:t>A</a:t>
            </a:r>
            <a:r>
              <a:rPr lang="en-GB" sz="4400" b="1" dirty="0">
                <a:solidFill>
                  <a:srgbClr val="1A4664"/>
                </a:solidFill>
                <a:latin typeface="Trebuchet MS" panose="020B0603020202020204" pitchFamily="34" charset="0"/>
              </a:rPr>
              <a:t>R</a:t>
            </a:r>
            <a:r>
              <a:rPr lang="en-NG" sz="4400" b="1" dirty="0">
                <a:solidFill>
                  <a:srgbClr val="1A4664"/>
                </a:solidFill>
                <a:latin typeface="Trebuchet MS" panose="020B0603020202020204" pitchFamily="34" charset="0"/>
              </a:rPr>
              <a:t>K</a:t>
            </a: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latinLnBrk="1">
              <a:lnSpc>
                <a:spcPct val="115000"/>
              </a:lnSpc>
              <a:spcAft>
                <a:spcPts val="0"/>
              </a:spcAft>
            </a:pPr>
            <a:r>
              <a:rPr lang="en-US" sz="1300" b="1" kern="1200" dirty="0">
                <a:solidFill>
                  <a:srgbClr val="632423"/>
                </a:solidFill>
                <a:effectLst/>
                <a:latin typeface="Arial" panose="020B0604020202020204" pitchFamily="34" charset="0"/>
                <a:ea typeface="Calibri" panose="020F0502020204030204" pitchFamily="34" charset="0"/>
              </a:rPr>
              <a:t>INVESTMENT RESEARCH</a:t>
            </a:r>
            <a:endParaRPr lang="en-GB" sz="1300" dirty="0">
              <a:effectLst/>
              <a:latin typeface="Times New Roman" panose="02020603050405020304" pitchFamily="18" charset="0"/>
              <a:ea typeface="Calibri" panose="020F0502020204030204" pitchFamily="34" charset="0"/>
            </a:endParaRPr>
          </a:p>
          <a:p>
            <a:pPr latinLnBrk="1">
              <a:lnSpc>
                <a:spcPct val="115000"/>
              </a:lnSpc>
              <a:spcAft>
                <a:spcPts val="0"/>
              </a:spcAft>
            </a:pPr>
            <a:r>
              <a:rPr lang="en-US" sz="900" b="1" kern="1200" dirty="0">
                <a:solidFill>
                  <a:srgbClr val="0F243E"/>
                </a:solidFill>
                <a:effectLst/>
                <a:latin typeface="Arial" panose="020B0604020202020204" pitchFamily="34" charset="0"/>
                <a:ea typeface="Calibri" panose="020F0502020204030204" pitchFamily="34" charset="0"/>
              </a:rPr>
              <a:t>TRUSTFUND PENSIONS LIMITED</a:t>
            </a:r>
            <a:endParaRPr lang="en-GB" sz="9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C78C3B09-3E25-40A0-BDDA-6409491992AE}"/>
              </a:ext>
            </a:extLst>
          </p:cNvPr>
          <p:cNvSpPr txBox="1"/>
          <p:nvPr/>
        </p:nvSpPr>
        <p:spPr>
          <a:xfrm>
            <a:off x="0" y="1414163"/>
            <a:ext cx="7685651" cy="5222840"/>
          </a:xfrm>
          <a:prstGeom prst="rect">
            <a:avLst/>
          </a:prstGeom>
          <a:noFill/>
          <a:ln>
            <a:solidFill>
              <a:schemeClr val="bg1">
                <a:lumMod val="50000"/>
              </a:schemeClr>
            </a:solidFill>
          </a:ln>
        </p:spPr>
        <p:txBody>
          <a:bodyPr wrap="square" rtlCol="0">
            <a:spAutoFit/>
          </a:bodyPr>
          <a:lstStyle/>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400" dirty="0">
                <a:latin typeface="Ebrima" panose="02000000000000000000" pitchFamily="2" charset="0"/>
                <a:ea typeface="Ebrima" panose="02000000000000000000" pitchFamily="2" charset="0"/>
                <a:cs typeface="Ebrima" panose="02000000000000000000" pitchFamily="2" charset="0"/>
              </a:rPr>
              <a:t>In May, the local bourse gained an additional 5.62% MoM to close at 111,742.01 index points underpinned by strong corporate earnings and sustained investor interest. </a:t>
            </a:r>
          </a:p>
          <a:p>
            <a:pPr indent="-360000" algn="just">
              <a:lnSpc>
                <a:spcPct val="150000"/>
              </a:lnSpc>
              <a:buFont typeface="Wingdings" panose="05000000000000000000" pitchFamily="2" charset="2"/>
              <a:buChar char="ü"/>
              <a:defRPr/>
            </a:pPr>
            <a:r>
              <a:rPr lang="en-GB" sz="1400" dirty="0">
                <a:latin typeface="Ebrima" panose="02000000000000000000" pitchFamily="2" charset="0"/>
                <a:ea typeface="Ebrima" panose="02000000000000000000" pitchFamily="2" charset="0"/>
                <a:cs typeface="Ebrima" panose="02000000000000000000" pitchFamily="2" charset="0"/>
              </a:rPr>
              <a:t>The top performers for the month were AIRTELAFRI (+10.00%), MTNN (12.04%), NB (32.56%), NESTLE (+44.59%), and INTBREW (+31.44%).</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400" dirty="0">
                <a:latin typeface="Ebrima" panose="02000000000000000000" pitchFamily="2" charset="0"/>
                <a:ea typeface="Ebrima" panose="02000000000000000000" pitchFamily="2" charset="0"/>
                <a:cs typeface="Ebrima" panose="02000000000000000000" pitchFamily="2" charset="0"/>
              </a:rPr>
              <a:t>Sectoral performance was largely positive as only 1 out of the  indices under our purview closed in negative terrain. </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400" dirty="0">
                <a:latin typeface="Ebrima" panose="02000000000000000000" pitchFamily="2" charset="0"/>
                <a:ea typeface="Ebrima" panose="02000000000000000000" pitchFamily="2" charset="0"/>
                <a:cs typeface="Ebrima" panose="02000000000000000000" pitchFamily="2" charset="0"/>
              </a:rPr>
              <a:t>To illustrate, the Oil and Gas index closed 1.20% lower MoM moved by losses in ETERNA (-13.9%) and SEPLAT (-12.9%).</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400" dirty="0">
                <a:latin typeface="Ebrima" panose="02000000000000000000" pitchFamily="2" charset="0"/>
                <a:ea typeface="Ebrima" panose="02000000000000000000" pitchFamily="2" charset="0"/>
                <a:cs typeface="Ebrima" panose="02000000000000000000" pitchFamily="2" charset="0"/>
              </a:rPr>
              <a:t>On the bright side, the Consumer Goods sector led market performance for the month, posting an 18.70% MoM gain, driven by strong earnings in NNFM (+85.2%), HONYFLOUR (+61.5%).</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400" dirty="0">
                <a:latin typeface="Ebrima" panose="02000000000000000000" pitchFamily="2" charset="0"/>
                <a:ea typeface="Ebrima" panose="02000000000000000000" pitchFamily="2" charset="0"/>
                <a:cs typeface="Ebrima" panose="02000000000000000000" pitchFamily="2" charset="0"/>
              </a:rPr>
              <a:t>Additionally, The Industrial Goods and Banking indices recorded monthly gains of 2.4% and 1.9%, respectively, driven by strong performances in BETAGLAS (+158.9%), CUTIX (+40.7%), STANBIC (+13.3%), and ETI (+9.5%).</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400" dirty="0">
                <a:latin typeface="Ebrima" panose="02000000000000000000" pitchFamily="2" charset="0"/>
                <a:ea typeface="Ebrima" panose="02000000000000000000" pitchFamily="2" charset="0"/>
                <a:cs typeface="Ebrima" panose="02000000000000000000" pitchFamily="2" charset="0"/>
              </a:rPr>
              <a:t>Furthermore, The Insurance index climbed by 1.6%, supported by notable price gains in CUSTODIAN (+24.4%) and LASACO (+19.9%).</a:t>
            </a:r>
          </a:p>
        </p:txBody>
      </p:sp>
      <p:sp>
        <p:nvSpPr>
          <p:cNvPr id="15" name="TextBox 14">
            <a:extLst>
              <a:ext uri="{FF2B5EF4-FFF2-40B4-BE49-F238E27FC236}">
                <a16:creationId xmlns:a16="http://schemas.microsoft.com/office/drawing/2014/main" id="{CCB0FA0C-E627-48A1-ACAD-4BA148CE95EF}"/>
              </a:ext>
            </a:extLst>
          </p:cNvPr>
          <p:cNvSpPr txBox="1"/>
          <p:nvPr/>
        </p:nvSpPr>
        <p:spPr>
          <a:xfrm>
            <a:off x="7948242" y="6636064"/>
            <a:ext cx="2891181" cy="230832"/>
          </a:xfrm>
          <a:prstGeom prst="rect">
            <a:avLst/>
          </a:prstGeom>
          <a:noFill/>
        </p:spPr>
        <p:txBody>
          <a:bodyPr wrap="square" rtlCol="0">
            <a:spAutoFit/>
          </a:bodyPr>
          <a:lstStyle/>
          <a:p>
            <a:r>
              <a:rPr lang="en-US" sz="900" b="1" i="1" dirty="0"/>
              <a:t>Source: Bloomberg/ TFP Research</a:t>
            </a:r>
          </a:p>
        </p:txBody>
      </p:sp>
      <p:sp>
        <p:nvSpPr>
          <p:cNvPr id="18" name="Slide Number Placeholder 17">
            <a:extLst>
              <a:ext uri="{FF2B5EF4-FFF2-40B4-BE49-F238E27FC236}">
                <a16:creationId xmlns:a16="http://schemas.microsoft.com/office/drawing/2014/main" id="{1FCE6FAE-BE7B-42DA-9649-184B1FA44315}"/>
              </a:ext>
            </a:extLst>
          </p:cNvPr>
          <p:cNvSpPr>
            <a:spLocks noGrp="1"/>
          </p:cNvSpPr>
          <p:nvPr>
            <p:ph type="sldNum" sz="quarter" idx="12"/>
          </p:nvPr>
        </p:nvSpPr>
        <p:spPr>
          <a:xfrm>
            <a:off x="9033681" y="6043537"/>
            <a:ext cx="2743200" cy="365125"/>
          </a:xfrm>
        </p:spPr>
        <p:txBody>
          <a:bodyPr/>
          <a:lstStyle/>
          <a:p>
            <a:fld id="{A0B6DEE9-26F1-43A8-86A6-562EAD94AE7B}" type="slidenum">
              <a:rPr lang="en-US" smtClean="0"/>
              <a:t>4</a:t>
            </a:fld>
            <a:endParaRPr lang="en-US" dirty="0"/>
          </a:p>
        </p:txBody>
      </p:sp>
      <p:sp>
        <p:nvSpPr>
          <p:cNvPr id="17" name="TextBox 16">
            <a:extLst>
              <a:ext uri="{FF2B5EF4-FFF2-40B4-BE49-F238E27FC236}">
                <a16:creationId xmlns:a16="http://schemas.microsoft.com/office/drawing/2014/main" id="{53085015-FA32-ADDF-430C-DEFEFD4463AB}"/>
              </a:ext>
            </a:extLst>
          </p:cNvPr>
          <p:cNvSpPr txBox="1"/>
          <p:nvPr/>
        </p:nvSpPr>
        <p:spPr>
          <a:xfrm>
            <a:off x="-4" y="1095685"/>
            <a:ext cx="7685651" cy="307777"/>
          </a:xfrm>
          <a:prstGeom prst="rect">
            <a:avLst/>
          </a:prstGeom>
          <a:solidFill>
            <a:srgbClr val="002060"/>
          </a:solidFill>
        </p:spPr>
        <p:txBody>
          <a:bodyPr wrap="square" rtlCol="0">
            <a:spAutoFit/>
          </a:bodyPr>
          <a:lstStyle/>
          <a:p>
            <a:r>
              <a:rPr lang="en-US" sz="1400" b="1" i="1" dirty="0">
                <a:solidFill>
                  <a:schemeClr val="bg1"/>
                </a:solidFill>
                <a:latin typeface="Ebrima" panose="02000000000000000000" pitchFamily="2" charset="0"/>
                <a:ea typeface="Ebrima" panose="02000000000000000000" pitchFamily="2" charset="0"/>
                <a:cs typeface="Ebrima" panose="02000000000000000000" pitchFamily="2" charset="0"/>
              </a:rPr>
              <a:t>Bourse  Extends its Bullish Streak  in Response to Positive Corporate Earnings Releases</a:t>
            </a:r>
            <a:endParaRPr lang="en-GB" sz="1400"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descr="A picture containing clipart&#10;&#10;Description automatically generated">
            <a:extLst>
              <a:ext uri="{FF2B5EF4-FFF2-40B4-BE49-F238E27FC236}">
                <a16:creationId xmlns:a16="http://schemas.microsoft.com/office/drawing/2014/main" id="{F723C081-E639-C5A1-95E4-38D0F3F20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407" y="8960"/>
            <a:ext cx="2461846" cy="997013"/>
          </a:xfrm>
          <a:prstGeom prst="rect">
            <a:avLst/>
          </a:prstGeom>
        </p:spPr>
      </p:pic>
      <p:pic>
        <p:nvPicPr>
          <p:cNvPr id="9" name="Picture 8">
            <a:extLst>
              <a:ext uri="{FF2B5EF4-FFF2-40B4-BE49-F238E27FC236}">
                <a16:creationId xmlns:a16="http://schemas.microsoft.com/office/drawing/2014/main" id="{99881D54-9ACF-D822-4D35-B4522E45E606}"/>
              </a:ext>
            </a:extLst>
          </p:cNvPr>
          <p:cNvPicPr>
            <a:picLocks noChangeAspect="1"/>
          </p:cNvPicPr>
          <p:nvPr/>
        </p:nvPicPr>
        <p:blipFill>
          <a:blip r:embed="rId6"/>
          <a:stretch>
            <a:fillRect/>
          </a:stretch>
        </p:blipFill>
        <p:spPr>
          <a:xfrm>
            <a:off x="7685646" y="1085176"/>
            <a:ext cx="4478222" cy="2563968"/>
          </a:xfrm>
          <a:prstGeom prst="rect">
            <a:avLst/>
          </a:prstGeom>
        </p:spPr>
      </p:pic>
      <p:pic>
        <p:nvPicPr>
          <p:cNvPr id="10" name="Picture 9">
            <a:extLst>
              <a:ext uri="{FF2B5EF4-FFF2-40B4-BE49-F238E27FC236}">
                <a16:creationId xmlns:a16="http://schemas.microsoft.com/office/drawing/2014/main" id="{D3C39F3F-86D8-67B7-863D-0701789BD4BD}"/>
              </a:ext>
            </a:extLst>
          </p:cNvPr>
          <p:cNvPicPr>
            <a:picLocks noChangeAspect="1"/>
          </p:cNvPicPr>
          <p:nvPr/>
        </p:nvPicPr>
        <p:blipFill>
          <a:blip r:embed="rId7"/>
          <a:stretch>
            <a:fillRect/>
          </a:stretch>
        </p:blipFill>
        <p:spPr>
          <a:xfrm>
            <a:off x="7685646" y="3690172"/>
            <a:ext cx="4456171" cy="2359356"/>
          </a:xfrm>
          <a:prstGeom prst="rect">
            <a:avLst/>
          </a:prstGeom>
        </p:spPr>
      </p:pic>
    </p:spTree>
    <p:extLst>
      <p:ext uri="{BB962C8B-B14F-4D97-AF65-F5344CB8AC3E}">
        <p14:creationId xmlns:p14="http://schemas.microsoft.com/office/powerpoint/2010/main" val="21743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6"/>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0" y="1075761"/>
            <a:ext cx="7033876" cy="6055440"/>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In May, strong buying interests combined with easing inflation rates drove a bullish trading pattern in the domestic fixed income market.</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As such, average bond yields shed 21bps MoM to close at 18.84%, whilst average discounted rates on secondary market NTBs slipped by 11bps to settle at 18.60% MoM.</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In other news, the DMO conducted a bond auction where N300.00bn (N50.00bn less than last month’s auction) worth of two instruments namely the 19.30% FGN APR 2029 (N100.00bn) and the 19.89% FGN MAY 2033 (N200.00bn) were offered to participants. Eventually, the DMO sold slightly above what was offered (N300.69bn) was sold in total at respective average stop rates of 18.98% (prev.19.00%) and 19.85% (prev. 19.99%) despite subscription levels reaching N436.41bn. This translates into a bid to offer and bid to cover ratio of 1.45x.</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Additionally, the DMO launched the 7th Series of the Sovereign Sukuk, aiming to raise N300.00bn at a rental rate of 19.75%. Expectedly, investor interest was exceptionally high, with total subscriptions reaching NGN2.20 trillion—an oversubscription of 735%. Nonetheless, the DMO maintained its original target by issuing its initial N300.00bn offer.</a:t>
            </a:r>
          </a:p>
          <a:p>
            <a:pPr marL="342900" indent="-342900" algn="just">
              <a:lnSpc>
                <a:spcPct val="135000"/>
              </a:lnSpc>
              <a:spcBef>
                <a:spcPts val="500"/>
              </a:spcBef>
              <a:buFont typeface="Symbol" panose="05050102010706020507" pitchFamily="18" charset="2"/>
              <a:buChar char=""/>
              <a:defRPr/>
            </a:pPr>
            <a:endPar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endParaRPr lang="en-GB" sz="1350" dirty="0">
              <a:latin typeface="Ebrima" panose="02000000000000000000" pitchFamily="2" charset="0"/>
              <a:ea typeface="Ebrima" panose="02000000000000000000" pitchFamily="2" charset="0"/>
              <a:cs typeface="Ebrima" panose="02000000000000000000" pitchFamily="2" charset="0"/>
            </a:endParaRPr>
          </a:p>
          <a:p>
            <a:pPr marL="342900" indent="-342900" algn="just">
              <a:lnSpc>
                <a:spcPct val="135000"/>
              </a:lnSpc>
              <a:spcBef>
                <a:spcPts val="500"/>
              </a:spcBef>
              <a:buFont typeface="Symbol" panose="05050102010706020507" pitchFamily="18" charset="2"/>
              <a:buChar char=""/>
              <a:defRPr/>
            </a:pPr>
            <a:endPar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42204" y="64954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Trustfund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a:extLst>
              <a:ext uri="{FF2B5EF4-FFF2-40B4-BE49-F238E27FC236}">
                <a16:creationId xmlns:a16="http://schemas.microsoft.com/office/drawing/2014/main" id="{35DB1185-C9C7-42FC-A379-B342861A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9" name="Picture 8">
            <a:extLst>
              <a:ext uri="{FF2B5EF4-FFF2-40B4-BE49-F238E27FC236}">
                <a16:creationId xmlns:a16="http://schemas.microsoft.com/office/drawing/2014/main" id="{11160597-90C5-FFB8-4D13-E4CE6F10C209}"/>
              </a:ext>
            </a:extLst>
          </p:cNvPr>
          <p:cNvPicPr>
            <a:picLocks noChangeAspect="1"/>
          </p:cNvPicPr>
          <p:nvPr/>
        </p:nvPicPr>
        <p:blipFill>
          <a:blip r:embed="rId5"/>
          <a:stretch>
            <a:fillRect/>
          </a:stretch>
        </p:blipFill>
        <p:spPr>
          <a:xfrm>
            <a:off x="7033863" y="1098786"/>
            <a:ext cx="3486829" cy="2764007"/>
          </a:xfrm>
          <a:prstGeom prst="rect">
            <a:avLst/>
          </a:prstGeom>
        </p:spPr>
      </p:pic>
      <p:pic>
        <p:nvPicPr>
          <p:cNvPr id="10" name="Picture 9">
            <a:extLst>
              <a:ext uri="{FF2B5EF4-FFF2-40B4-BE49-F238E27FC236}">
                <a16:creationId xmlns:a16="http://schemas.microsoft.com/office/drawing/2014/main" id="{9E4B1371-A95D-C89A-B2E7-9349A6586150}"/>
              </a:ext>
            </a:extLst>
          </p:cNvPr>
          <p:cNvPicPr>
            <a:picLocks noChangeAspect="1"/>
          </p:cNvPicPr>
          <p:nvPr/>
        </p:nvPicPr>
        <p:blipFill>
          <a:blip r:embed="rId6"/>
          <a:stretch>
            <a:fillRect/>
          </a:stretch>
        </p:blipFill>
        <p:spPr>
          <a:xfrm>
            <a:off x="7033863" y="3897544"/>
            <a:ext cx="3507524" cy="2597879"/>
          </a:xfrm>
          <a:prstGeom prst="rect">
            <a:avLst/>
          </a:prstGeom>
        </p:spPr>
      </p:pic>
    </p:spTree>
    <p:extLst>
      <p:ext uri="{BB962C8B-B14F-4D97-AF65-F5344CB8AC3E}">
        <p14:creationId xmlns:p14="http://schemas.microsoft.com/office/powerpoint/2010/main" val="30790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296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26602" y="1137659"/>
            <a:ext cx="10513251" cy="3090718"/>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Furthermore, there were two (2) NTB auctions held in May where a total of N1.05trn worth of the 91 DTM, 182 DTM and 364 DTM bills were rolled over and offered to investors. Eventually, N1.21trn worth of these bills were sold at respective average stop rates of 18.00% (prev. 18.25%), 18.50% (prev. 19.00%) and 19.60% (prev. 19.62%).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Also, subscription levels reached N2.26trn, indicating a bid to offer ratio of 2.15x and a bid to cover ratio of 1.86x.</a:t>
            </a:r>
            <a:endParaRPr lang="en-GB" sz="1350"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342900" indent="-342900" algn="just">
              <a:lnSpc>
                <a:spcPct val="135000"/>
              </a:lnSpc>
              <a:spcBef>
                <a:spcPts val="500"/>
              </a:spcBef>
              <a:buFont typeface="Symbol" panose="05050102010706020507" pitchFamily="18" charset="2"/>
              <a:buChar char=""/>
              <a:defRPr/>
            </a:pPr>
            <a:r>
              <a:rPr lang="en-GB" sz="1350" dirty="0">
                <a:solidFill>
                  <a:prstClr val="black"/>
                </a:solidFill>
                <a:latin typeface="Ebrima" panose="02000000000000000000" pitchFamily="2" charset="0"/>
                <a:cs typeface="Times New Roman" panose="02020603050405020304" pitchFamily="18" charset="0"/>
              </a:rPr>
              <a:t>Liquidity this month is projected at NGN2.41 trillion, down from NGN3.58 trillion in May, mainly due to maturities in FGN Bonds (NGN389.85 billion), NT-bills (NGN605.10 billion), and OMO bills (NGN1.25 trillion). As such, investor sentiment in the fixed income market is expected to remain positive, supported by easing inflation expectations and the Monetary Policy Committee’s continued pause on rate changes. </a:t>
            </a:r>
            <a:r>
              <a:rPr lang="en-US" sz="1350" dirty="0">
                <a:solidFill>
                  <a:prstClr val="black"/>
                </a:solidFill>
                <a:latin typeface="Ebrima" panose="02000000000000000000" pitchFamily="2" charset="0"/>
                <a:cs typeface="Times New Roman" panose="02020603050405020304" pitchFamily="18" charset="0"/>
              </a:rPr>
              <a:t>Nonetheless, these </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are barring any radical global macroeconomic shifts/apex bank interventions/ liquidity shocks to the system.</a:t>
            </a:r>
          </a:p>
          <a:p>
            <a:pPr marL="342900" marR="0" lvl="0" indent="-342900" algn="just" defTabSz="914400" rtl="0" eaLnBrk="1" fontAlgn="auto" latinLnBrk="0" hangingPunct="1">
              <a:lnSpc>
                <a:spcPct val="135000"/>
              </a:lnSpc>
              <a:spcBef>
                <a:spcPts val="500"/>
              </a:spcBef>
              <a:spcAft>
                <a:spcPts val="0"/>
              </a:spcAft>
              <a:buClrTx/>
              <a:buSzTx/>
              <a:buFont typeface="Symbol" panose="05050102010706020507" pitchFamily="18" charset="2"/>
              <a:buChar char=""/>
              <a:tabLst/>
              <a:defRPr/>
            </a:pPr>
            <a:endPar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25793" y="65098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9" name="Slide Number Placeholder 8">
            <a:extLst>
              <a:ext uri="{FF2B5EF4-FFF2-40B4-BE49-F238E27FC236}">
                <a16:creationId xmlns:a16="http://schemas.microsoft.com/office/drawing/2014/main" id="{CBEF7CB4-DCA3-4A18-A102-D84C93C84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20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216997A5-AF92-46DD-93B9-F7C84B3BA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 y="-8896"/>
            <a:ext cx="12192000" cy="6875792"/>
          </a:xfrm>
          <a:prstGeom prst="rect">
            <a:avLst/>
          </a:prstGeom>
        </p:spPr>
      </p:pic>
      <p:sp>
        <p:nvSpPr>
          <p:cNvPr id="4" name="Title 3"/>
          <p:cNvSpPr>
            <a:spLocks noGrp="1"/>
          </p:cNvSpPr>
          <p:nvPr>
            <p:ph type="title"/>
          </p:nvPr>
        </p:nvSpPr>
        <p:spPr>
          <a:xfrm>
            <a:off x="2041597" y="315391"/>
            <a:ext cx="8200577" cy="601726"/>
          </a:xfrm>
        </p:spPr>
        <p:txBody>
          <a:bodyPr>
            <a:normAutofit fontScale="90000"/>
          </a:bodyPr>
          <a:lstStyle/>
          <a:p>
            <a:r>
              <a:rPr lang="en-US" dirty="0"/>
              <a:t>MARKET OUTLOOK AND STRATEGY </a:t>
            </a:r>
          </a:p>
        </p:txBody>
      </p:sp>
      <p:sp>
        <p:nvSpPr>
          <p:cNvPr id="1348" name="TextBox 1347">
            <a:extLst>
              <a:ext uri="{FF2B5EF4-FFF2-40B4-BE49-F238E27FC236}">
                <a16:creationId xmlns:a16="http://schemas.microsoft.com/office/drawing/2014/main" id="{A1BB802F-8D0D-469B-875B-FE20E1508DD6}"/>
              </a:ext>
            </a:extLst>
          </p:cNvPr>
          <p:cNvSpPr txBox="1"/>
          <p:nvPr/>
        </p:nvSpPr>
        <p:spPr>
          <a:xfrm>
            <a:off x="199680" y="2785787"/>
            <a:ext cx="1477073"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EQUITY</a:t>
            </a:r>
          </a:p>
        </p:txBody>
      </p:sp>
      <p:cxnSp>
        <p:nvCxnSpPr>
          <p:cNvPr id="123" name="Straight Connector 122">
            <a:extLst>
              <a:ext uri="{FF2B5EF4-FFF2-40B4-BE49-F238E27FC236}">
                <a16:creationId xmlns:a16="http://schemas.microsoft.com/office/drawing/2014/main" id="{B8092969-7A5E-47D5-A15D-619275E15EE0}"/>
              </a:ext>
            </a:extLst>
          </p:cNvPr>
          <p:cNvCxnSpPr>
            <a:cxnSpLocks/>
          </p:cNvCxnSpPr>
          <p:nvPr/>
        </p:nvCxnSpPr>
        <p:spPr>
          <a:xfrm>
            <a:off x="57163" y="1055522"/>
            <a:ext cx="10494723"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pic>
        <p:nvPicPr>
          <p:cNvPr id="124" name="Picture 123">
            <a:extLst>
              <a:ext uri="{FF2B5EF4-FFF2-40B4-BE49-F238E27FC236}">
                <a16:creationId xmlns:a16="http://schemas.microsoft.com/office/drawing/2014/main" id="{98ED3C52-1947-4360-95AA-6AC6D2E4BE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160" y="23475"/>
            <a:ext cx="1927277" cy="592375"/>
          </a:xfrm>
          <a:prstGeom prst="rect">
            <a:avLst/>
          </a:prstGeom>
        </p:spPr>
      </p:pic>
      <p:sp>
        <p:nvSpPr>
          <p:cNvPr id="125" name="TextBox 6">
            <a:hlinkClick r:id="rId4"/>
            <a:extLst>
              <a:ext uri="{FF2B5EF4-FFF2-40B4-BE49-F238E27FC236}">
                <a16:creationId xmlns:a16="http://schemas.microsoft.com/office/drawing/2014/main" id="{BB390951-3A75-4074-A562-D1E1D27808CB}"/>
              </a:ext>
            </a:extLst>
          </p:cNvPr>
          <p:cNvSpPr txBox="1">
            <a:spLocks/>
          </p:cNvSpPr>
          <p:nvPr/>
        </p:nvSpPr>
        <p:spPr>
          <a:xfrm>
            <a:off x="-13176" y="617323"/>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6B35C05-AD90-4B4D-A588-5A2743952369}"/>
              </a:ext>
            </a:extLst>
          </p:cNvPr>
          <p:cNvSpPr txBox="1"/>
          <p:nvPr/>
        </p:nvSpPr>
        <p:spPr>
          <a:xfrm>
            <a:off x="113714" y="3011244"/>
            <a:ext cx="4323755" cy="3099182"/>
          </a:xfrm>
          <a:prstGeom prst="rect">
            <a:avLst/>
          </a:prstGeom>
          <a:noFill/>
        </p:spPr>
        <p:txBody>
          <a:bodyPr wrap="square" rtlCol="0">
            <a:spAutoFit/>
          </a:bodyPr>
          <a:lstStyle/>
          <a:p>
            <a:pPr lvl="0" algn="just">
              <a:lnSpc>
                <a:spcPct val="150000"/>
              </a:lnSpc>
              <a:spcAft>
                <a:spcPts val="300"/>
              </a:spcAft>
              <a:defRPr/>
            </a:pPr>
            <a:r>
              <a:rPr lang="en-GB" sz="1300" dirty="0">
                <a:latin typeface="Ebrima" panose="02000000000000000000" pitchFamily="2" charset="0"/>
                <a:ea typeface="Ebrima" panose="02000000000000000000" pitchFamily="2" charset="0"/>
                <a:cs typeface="Ebrima" panose="02000000000000000000" pitchFamily="2" charset="0"/>
              </a:rPr>
              <a:t>We anticipate a bullish market next month, driven by selective buying as investors position ahead of Q2 earnings. The consumer goods and IT/communication sectors are expected to provide continued support. Although profit-taking may persist in some stocks, strong demand for fundamentally sound equities will likely influence overall market performance.</a:t>
            </a:r>
            <a:r>
              <a:rPr lang="en-US" sz="1300" dirty="0">
                <a:latin typeface="Ebrima" panose="02000000000000000000" pitchFamily="2" charset="0"/>
                <a:ea typeface="Ebrima" panose="02000000000000000000" pitchFamily="2" charset="0"/>
                <a:cs typeface="Ebrima" panose="02000000000000000000" pitchFamily="2" charset="0"/>
              </a:rPr>
              <a:t> Nonetheless, these expectations are barring any radical global </a:t>
            </a:r>
            <a:r>
              <a:rPr lang="en-US" sz="1400" dirty="0">
                <a:latin typeface="Ebrima" panose="02000000000000000000" pitchFamily="2" charset="0"/>
                <a:ea typeface="Ebrima" panose="02000000000000000000" pitchFamily="2" charset="0"/>
                <a:cs typeface="Ebrima" panose="02000000000000000000" pitchFamily="2" charset="0"/>
              </a:rPr>
              <a:t>macroeconomic shifts/apex bank interventions/ liquidity shocks to the system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18" name="Rectangle 17">
            <a:extLst>
              <a:ext uri="{FF2B5EF4-FFF2-40B4-BE49-F238E27FC236}">
                <a16:creationId xmlns:a16="http://schemas.microsoft.com/office/drawing/2014/main" id="{43A17584-CF2C-4820-9C9A-9E774A1F0F7D}"/>
              </a:ext>
            </a:extLst>
          </p:cNvPr>
          <p:cNvSpPr/>
          <p:nvPr/>
        </p:nvSpPr>
        <p:spPr>
          <a:xfrm>
            <a:off x="4374110" y="2826852"/>
            <a:ext cx="54830" cy="288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2B794B1-106C-4B0B-B7FD-BF65CAA91A31}"/>
              </a:ext>
            </a:extLst>
          </p:cNvPr>
          <p:cNvSpPr txBox="1"/>
          <p:nvPr/>
        </p:nvSpPr>
        <p:spPr>
          <a:xfrm>
            <a:off x="4442689" y="2743270"/>
            <a:ext cx="3112888"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FIXED INCOME</a:t>
            </a:r>
          </a:p>
        </p:txBody>
      </p:sp>
      <p:sp>
        <p:nvSpPr>
          <p:cNvPr id="21" name="TextBox 20">
            <a:extLst>
              <a:ext uri="{FF2B5EF4-FFF2-40B4-BE49-F238E27FC236}">
                <a16:creationId xmlns:a16="http://schemas.microsoft.com/office/drawing/2014/main" id="{DBFD4B3E-4682-4A29-8DA5-F7670133F055}"/>
              </a:ext>
            </a:extLst>
          </p:cNvPr>
          <p:cNvSpPr txBox="1"/>
          <p:nvPr/>
        </p:nvSpPr>
        <p:spPr>
          <a:xfrm>
            <a:off x="4428940" y="2962506"/>
            <a:ext cx="6871166" cy="30502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Bond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at double digit levels with a slight decline as investor focus shifts to the fixed income space in addition to easing inflation. As such we will monitor take advantage of suitable opportunities</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Corporate Issuances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our focus will be on available ”A” rated corporate bonds at attractive yields to further boost portfolio return. </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Treasury Bills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decline but remain at double digit levels. Thus, we will continue to monitor its trend and take position in yields not less than rates obtainable in money market.</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Money Market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rates to taper albeit </a:t>
            </a:r>
            <a:r>
              <a:rPr lang="en-US" sz="1300" dirty="0">
                <a:solidFill>
                  <a:prstClr val="black"/>
                </a:solidFill>
                <a:latin typeface="Ebrima" panose="02000000000000000000" pitchFamily="2" charset="0"/>
                <a:ea typeface="Ebrima" panose="02000000000000000000" pitchFamily="2" charset="0"/>
                <a:cs typeface="Ebrima" panose="02000000000000000000" pitchFamily="2" charset="0"/>
              </a:rPr>
              <a:t>at double digit levels due to high system liquidity expectations and yield corrections. As such,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maximize the most attractive rates and support our liquidity laddering strategy, whilst ensuring safety of funds</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22" name="TextBox 21">
            <a:extLst>
              <a:ext uri="{FF2B5EF4-FFF2-40B4-BE49-F238E27FC236}">
                <a16:creationId xmlns:a16="http://schemas.microsoft.com/office/drawing/2014/main" id="{1E590718-810B-4B95-9032-65CE420C479A}"/>
              </a:ext>
            </a:extLst>
          </p:cNvPr>
          <p:cNvSpPr txBox="1"/>
          <p:nvPr/>
        </p:nvSpPr>
        <p:spPr>
          <a:xfrm>
            <a:off x="66535" y="1082572"/>
            <a:ext cx="11976651" cy="1673343"/>
          </a:xfrm>
          <a:prstGeom prst="rect">
            <a:avLst/>
          </a:prstGeom>
          <a:solidFill>
            <a:schemeClr val="bg1">
              <a:lumMod val="95000"/>
            </a:schemeClr>
          </a:solidFill>
          <a:ln w="28575">
            <a:noFill/>
            <a:prstDash val="sys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In May 2025, Nigeria’s economy showed signs of resilience as inflation eased to 23.71%, supported by fuel price cuts and currency stability. The CBN maintained the MPR at 27.5%, while Moody’s upgraded Nigeria’s credit rating to B3 with a stable outlook. GDP growth remained strong, aided by fiscal reforms and FX liberalization. However, stalled oil-backed loans and output shortfalls, severe flooding, and insecurity presented risks. Looking ahead to June, the outlook is cautiously optimistic, with expectations of further disinflation, potential oil sector recovery, and prudent fiscal management, though external financing delays and climate-related disruptions could weigh on progress.</a:t>
            </a:r>
            <a:endParaRPr kumimoji="0" lang="en-GB"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7" name="Straight Connector 26">
            <a:extLst>
              <a:ext uri="{FF2B5EF4-FFF2-40B4-BE49-F238E27FC236}">
                <a16:creationId xmlns:a16="http://schemas.microsoft.com/office/drawing/2014/main" id="{DB41EFB9-1789-48FD-BFD9-FCD13699DC14}"/>
              </a:ext>
            </a:extLst>
          </p:cNvPr>
          <p:cNvCxnSpPr>
            <a:cxnSpLocks/>
          </p:cNvCxnSpPr>
          <p:nvPr/>
        </p:nvCxnSpPr>
        <p:spPr>
          <a:xfrm>
            <a:off x="22497" y="6012765"/>
            <a:ext cx="1049707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D69EC0BB-3051-4B51-88A1-042726EBBCDC}"/>
              </a:ext>
            </a:extLst>
          </p:cNvPr>
          <p:cNvCxnSpPr>
            <a:cxnSpLocks/>
          </p:cNvCxnSpPr>
          <p:nvPr/>
        </p:nvCxnSpPr>
        <p:spPr>
          <a:xfrm>
            <a:off x="66535" y="6677901"/>
            <a:ext cx="1048535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82660F57-94FB-48F0-9D0A-5107ED875720}"/>
              </a:ext>
            </a:extLst>
          </p:cNvPr>
          <p:cNvSpPr txBox="1"/>
          <p:nvPr/>
        </p:nvSpPr>
        <p:spPr>
          <a:xfrm>
            <a:off x="96926" y="6046930"/>
            <a:ext cx="10425932" cy="584775"/>
          </a:xfrm>
          <a:prstGeom prst="rect">
            <a:avLst/>
          </a:prstGeom>
          <a:solidFill>
            <a:srgbClr val="EFF5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continue to take advantage of market opportunities with focus on corporate issuances and alternative assets to improve investment returns. As such, asset exposure may vary over time.</a:t>
            </a:r>
          </a:p>
        </p:txBody>
      </p:sp>
      <p:sp>
        <p:nvSpPr>
          <p:cNvPr id="30" name="Footer Placeholder 4">
            <a:extLst>
              <a:ext uri="{FF2B5EF4-FFF2-40B4-BE49-F238E27FC236}">
                <a16:creationId xmlns:a16="http://schemas.microsoft.com/office/drawing/2014/main" id="{ACD3777B-22FA-4146-B2A0-9145B65F380F}"/>
              </a:ext>
            </a:extLst>
          </p:cNvPr>
          <p:cNvSpPr txBox="1">
            <a:spLocks/>
          </p:cNvSpPr>
          <p:nvPr/>
        </p:nvSpPr>
        <p:spPr>
          <a:xfrm>
            <a:off x="98473" y="6609572"/>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copyright(c)</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Limited</a:t>
            </a:r>
          </a:p>
        </p:txBody>
      </p:sp>
      <p:sp>
        <p:nvSpPr>
          <p:cNvPr id="23" name="Slide Number Placeholder 18">
            <a:extLst>
              <a:ext uri="{FF2B5EF4-FFF2-40B4-BE49-F238E27FC236}">
                <a16:creationId xmlns:a16="http://schemas.microsoft.com/office/drawing/2014/main" id="{BE51BA93-F9CC-49B8-AC51-DDB7F6083AAA}"/>
              </a:ext>
            </a:extLst>
          </p:cNvPr>
          <p:cNvSpPr txBox="1">
            <a:spLocks/>
          </p:cNvSpPr>
          <p:nvPr/>
        </p:nvSpPr>
        <p:spPr>
          <a:xfrm>
            <a:off x="11544299" y="5854338"/>
            <a:ext cx="600239" cy="2988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727F4D-7087-4A90-AD26-095DC0956CDF}" type="slidenum">
              <a:rPr kumimoji="0" lang="en-GB"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1AF86E-F5C7-40E8-949E-00B210FF2744}"/>
              </a:ext>
            </a:extLst>
          </p:cNvPr>
          <p:cNvSpPr/>
          <p:nvPr/>
        </p:nvSpPr>
        <p:spPr>
          <a:xfrm flipH="1">
            <a:off x="52030" y="2813850"/>
            <a:ext cx="72346" cy="2858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AE8C8F24AF443BBBED89121B30EB4" ma:contentTypeVersion="4" ma:contentTypeDescription="Create a new document." ma:contentTypeScope="" ma:versionID="6a3c378993e20c72f9fa89a8a11bfd24">
  <xsd:schema xmlns:xsd="http://www.w3.org/2001/XMLSchema" xmlns:xs="http://www.w3.org/2001/XMLSchema" xmlns:p="http://schemas.microsoft.com/office/2006/metadata/properties" xmlns:ns3="c8c9d364-e656-4c27-a738-b99cdd024697" targetNamespace="http://schemas.microsoft.com/office/2006/metadata/properties" ma:root="true" ma:fieldsID="50b301384b152233924faaaf98f74d95" ns3:_="">
    <xsd:import namespace="c8c9d364-e656-4c27-a738-b99cdd0246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d364-e656-4c27-a738-b99cdd02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D0CFC8-A379-4C37-AA28-D356604E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d364-e656-4c27-a738-b99cdd02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96E2A9-92CF-47E6-B532-78652BAAC81E}">
  <ds:schemaRefs>
    <ds:schemaRef ds:uri="http://schemas.microsoft.com/sharepoint/v3/contenttype/forms"/>
  </ds:schemaRefs>
</ds:datastoreItem>
</file>

<file path=customXml/itemProps3.xml><?xml version="1.0" encoding="utf-8"?>
<ds:datastoreItem xmlns:ds="http://schemas.openxmlformats.org/officeDocument/2006/customXml" ds:itemID="{BD636056-5DF8-40A6-ABBF-44B90C75F19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8c9d364-e656-4c27-a738-b99cdd0246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59143</TotalTime>
  <Words>1548</Words>
  <Application>Microsoft Office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Century Gothic</vt:lpstr>
      <vt:lpstr>Ebrima</vt:lpstr>
      <vt:lpstr>Symbol</vt:lpstr>
      <vt:lpstr>Times New Roman</vt:lpstr>
      <vt:lpstr>Trebuchet MS</vt:lpstr>
      <vt:lpstr>Wingdings</vt:lpstr>
      <vt:lpstr>Office Theme</vt:lpstr>
      <vt:lpstr>2_Office Theme</vt:lpstr>
      <vt:lpstr>3_Office Theme</vt:lpstr>
      <vt:lpstr>MONTHLY MARKET REVIEW AND Forecast  FOR MAY 2025</vt:lpstr>
      <vt:lpstr>PowerPoint Presentation</vt:lpstr>
      <vt:lpstr>PowerPoint Presentation</vt:lpstr>
      <vt:lpstr>PowerPoint Presentation</vt:lpstr>
      <vt:lpstr>PowerPoint Presentation</vt:lpstr>
      <vt:lpstr>PowerPoint Presentation</vt:lpstr>
      <vt:lpstr>MARKET OUTLOOK AND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Oluyemisi Adedayo Ojo</dc:creator>
  <cp:lastModifiedBy>Okwumeyi adole</cp:lastModifiedBy>
  <cp:revision>2367</cp:revision>
  <cp:lastPrinted>2020-02-17T09:38:24Z</cp:lastPrinted>
  <dcterms:created xsi:type="dcterms:W3CDTF">2018-12-06T13:05:20Z</dcterms:created>
  <dcterms:modified xsi:type="dcterms:W3CDTF">2025-06-17T17:15:04Z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0x010100323AE8C8F24AF443BBBED89121B30EB4</vt:lpwstr>
  </property>
</Properties>
</file>