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1" r:id="rId5"/>
    <p:sldMasterId id="2147483687" r:id="rId6"/>
  </p:sldMasterIdLst>
  <p:notesMasterIdLst>
    <p:notesMasterId r:id="rId14"/>
  </p:notesMasterIdLst>
  <p:sldIdLst>
    <p:sldId id="256" r:id="rId7"/>
    <p:sldId id="521" r:id="rId8"/>
    <p:sldId id="607" r:id="rId9"/>
    <p:sldId id="494" r:id="rId10"/>
    <p:sldId id="609" r:id="rId11"/>
    <p:sldId id="524" r:id="rId12"/>
    <p:sldId id="691" r:id="rId1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3C94586-8600-A438-2661-F30D5C0C49BD}" name="Afolabi Adeisa" initials="AA" userId="S::afolabia@trustfundpensions.com::30b517a4-4de3-464a-9364-01085ffdaa8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5D8B"/>
    <a:srgbClr val="F2F2F2"/>
    <a:srgbClr val="8FAADC"/>
    <a:srgbClr val="E7E6E6"/>
    <a:srgbClr val="FBFBFB"/>
    <a:srgbClr val="D0CECE"/>
    <a:srgbClr val="D2F1FC"/>
    <a:srgbClr val="547699"/>
    <a:srgbClr val="7BA8DF"/>
    <a:srgbClr val="EFF5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249" autoAdjust="0"/>
  </p:normalViewPr>
  <p:slideViewPr>
    <p:cSldViewPr snapToGrid="0">
      <p:cViewPr varScale="1">
        <p:scale>
          <a:sx n="70" d="100"/>
          <a:sy n="70" d="100"/>
        </p:scale>
        <p:origin x="738" y="5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4.xml"/><Relationship Id="rId19"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ysClr val="windowText" lastClr="000000"/>
                </a:solidFill>
                <a:latin typeface="Ebrima" panose="02000000000000000000" pitchFamily="2" charset="0"/>
                <a:ea typeface="Ebrima" panose="02000000000000000000" pitchFamily="2" charset="0"/>
                <a:cs typeface="Ebrima" panose="02000000000000000000" pitchFamily="2" charset="0"/>
              </a:defRPr>
            </a:pPr>
            <a:r>
              <a:rPr lang="en-US" sz="1400" b="1">
                <a:solidFill>
                  <a:sysClr val="windowText" lastClr="000000"/>
                </a:solidFill>
                <a:latin typeface="Ebrima" panose="02000000000000000000" pitchFamily="2" charset="0"/>
                <a:ea typeface="Ebrima" panose="02000000000000000000" pitchFamily="2" charset="0"/>
                <a:cs typeface="Ebrima" panose="02000000000000000000" pitchFamily="2" charset="0"/>
              </a:rPr>
              <a:t>Global Equity Performance for the</a:t>
            </a:r>
            <a:r>
              <a:rPr lang="en-US" sz="1400" b="1" baseline="0">
                <a:solidFill>
                  <a:sysClr val="windowText" lastClr="000000"/>
                </a:solidFill>
                <a:latin typeface="Ebrima" panose="02000000000000000000" pitchFamily="2" charset="0"/>
                <a:ea typeface="Ebrima" panose="02000000000000000000" pitchFamily="2" charset="0"/>
                <a:cs typeface="Ebrima" panose="02000000000000000000" pitchFamily="2" charset="0"/>
              </a:rPr>
              <a:t> Month</a:t>
            </a:r>
            <a:r>
              <a:rPr lang="en-US" sz="1400" b="1">
                <a:solidFill>
                  <a:sysClr val="windowText" lastClr="000000"/>
                </a:solidFill>
                <a:latin typeface="Ebrima" panose="02000000000000000000" pitchFamily="2" charset="0"/>
                <a:ea typeface="Ebrima" panose="02000000000000000000" pitchFamily="2" charset="0"/>
                <a:cs typeface="Ebrima" panose="02000000000000000000" pitchFamily="2" charset="0"/>
              </a:rPr>
              <a:t> (% M/M)</a:t>
            </a:r>
          </a:p>
        </c:rich>
      </c:tx>
      <c:layout>
        <c:manualLayout>
          <c:xMode val="edge"/>
          <c:yMode val="edge"/>
          <c:x val="0.11725353644270149"/>
          <c:y val="8.6207758974439067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Ebrima" panose="02000000000000000000" pitchFamily="2" charset="0"/>
              <a:ea typeface="Ebrima" panose="02000000000000000000" pitchFamily="2" charset="0"/>
              <a:cs typeface="Ebrima" panose="02000000000000000000" pitchFamily="2" charset="0"/>
            </a:defRPr>
          </a:pPr>
          <a:endParaRPr lang="en-US"/>
        </a:p>
      </c:txPr>
    </c:title>
    <c:autoTitleDeleted val="0"/>
    <c:plotArea>
      <c:layout>
        <c:manualLayout>
          <c:layoutTarget val="inner"/>
          <c:xMode val="edge"/>
          <c:yMode val="edge"/>
          <c:x val="0.19387948381452322"/>
          <c:y val="0.18078740157480314"/>
          <c:w val="0.77556496062992131"/>
          <c:h val="0.79150444736074654"/>
        </c:manualLayout>
      </c:layout>
      <c:barChart>
        <c:barDir val="col"/>
        <c:grouping val="clustered"/>
        <c:varyColors val="0"/>
        <c:ser>
          <c:idx val="0"/>
          <c:order val="0"/>
          <c:tx>
            <c:strRef>
              <c:f>Sheet1!$I$13</c:f>
              <c:strCache>
                <c:ptCount val="1"/>
                <c:pt idx="0">
                  <c:v>Global Equity Performance for the Month</c:v>
                </c:pt>
              </c:strCache>
            </c:strRef>
          </c:tx>
          <c:spPr>
            <a:solidFill>
              <a:schemeClr val="accent1"/>
            </a:solidFill>
            <a:ln>
              <a:noFill/>
            </a:ln>
            <a:effectLst/>
          </c:spPr>
          <c:invertIfNegative val="0"/>
          <c:dLbls>
            <c:dLbl>
              <c:idx val="0"/>
              <c:layout>
                <c:manualLayout>
                  <c:x val="0"/>
                  <c:y val="-7.8703703703703623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6"/>
                      </a:solidFill>
                      <a:latin typeface="Ebrima" panose="02000000000000000000" pitchFamily="2" charset="0"/>
                      <a:ea typeface="Ebrima" panose="02000000000000000000" pitchFamily="2" charset="0"/>
                      <a:cs typeface="Ebrima" panose="02000000000000000000" pitchFamily="2"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E41-46A6-9AEF-3CC267490924}"/>
                </c:ext>
              </c:extLst>
            </c:dLbl>
            <c:dLbl>
              <c:idx val="1"/>
              <c:spPr>
                <a:noFill/>
                <a:ln>
                  <a:noFill/>
                </a:ln>
                <a:effectLst/>
              </c:spPr>
              <c:txPr>
                <a:bodyPr rot="0" spcFirstLastPara="1" vertOverflow="ellipsis" vert="horz" wrap="square" lIns="38100" tIns="19050" rIns="38100" bIns="19050" anchor="ctr" anchorCtr="0">
                  <a:spAutoFit/>
                </a:bodyPr>
                <a:lstStyle/>
                <a:p>
                  <a:pPr algn="ctr" rtl="0">
                    <a:defRPr lang="en-US" sz="1200" b="1" i="0" u="none" strike="noStrike" kern="1200" baseline="0">
                      <a:solidFill>
                        <a:srgbClr val="FF0000"/>
                      </a:solidFill>
                      <a:latin typeface="Ebrima" panose="02000000000000000000" pitchFamily="2" charset="0"/>
                      <a:ea typeface="Ebrima" panose="02000000000000000000" pitchFamily="2" charset="0"/>
                      <a:cs typeface="Ebrima" panose="02000000000000000000" pitchFamily="2"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9E41-46A6-9AEF-3CC267490924}"/>
                </c:ext>
              </c:extLst>
            </c:dLbl>
            <c:dLbl>
              <c:idx val="2"/>
              <c:layout>
                <c:manualLayout>
                  <c:x val="-1.0185067526415994E-16"/>
                  <c:y val="-2.7777777777777776E-2"/>
                </c:manualLayout>
              </c:layout>
              <c:spPr>
                <a:noFill/>
                <a:ln>
                  <a:noFill/>
                </a:ln>
                <a:effectLst/>
              </c:spPr>
              <c:txPr>
                <a:bodyPr rot="0" spcFirstLastPara="1" vertOverflow="ellipsis" vert="horz" wrap="square" lIns="38100" tIns="19050" rIns="38100" bIns="19050" anchor="ctr" anchorCtr="0">
                  <a:spAutoFit/>
                </a:bodyPr>
                <a:lstStyle/>
                <a:p>
                  <a:pPr algn="ctr" rtl="0">
                    <a:defRPr lang="en-US" sz="1200" b="1" i="0" u="none" strike="noStrike" kern="1200" baseline="0">
                      <a:solidFill>
                        <a:srgbClr val="FF0000"/>
                      </a:solidFill>
                      <a:latin typeface="Ebrima" panose="02000000000000000000" pitchFamily="2" charset="0"/>
                      <a:ea typeface="Ebrima" panose="02000000000000000000" pitchFamily="2" charset="0"/>
                      <a:cs typeface="Ebrima" panose="02000000000000000000" pitchFamily="2"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E41-46A6-9AEF-3CC267490924}"/>
                </c:ext>
              </c:extLst>
            </c:dLbl>
            <c:dLbl>
              <c:idx val="3"/>
              <c:layout>
                <c:manualLayout>
                  <c:x val="8.3333333333332309E-3"/>
                  <c:y val="-0.10648075240594926"/>
                </c:manualLayout>
              </c:layout>
              <c:tx>
                <c:rich>
                  <a:bodyPr rot="0" spcFirstLastPara="1" vertOverflow="ellipsis" vert="horz" wrap="square" lIns="38100" tIns="19050" rIns="38100" bIns="19050" anchor="ctr" anchorCtr="1">
                    <a:spAutoFit/>
                  </a:bodyPr>
                  <a:lstStyle/>
                  <a:p>
                    <a:pPr>
                      <a:defRPr sz="1200" b="1" i="0" u="none" strike="noStrike" kern="1200" baseline="0">
                        <a:solidFill>
                          <a:schemeClr val="accent6"/>
                        </a:solidFill>
                        <a:latin typeface="Ebrima" panose="02000000000000000000" pitchFamily="2" charset="0"/>
                        <a:ea typeface="Ebrima" panose="02000000000000000000" pitchFamily="2" charset="0"/>
                        <a:cs typeface="Ebrima" panose="02000000000000000000" pitchFamily="2" charset="0"/>
                      </a:defRPr>
                    </a:pPr>
                    <a:fld id="{4EEC38B7-CCF3-408B-A6CD-B4B71B95957F}" type="VALUE">
                      <a:rPr lang="en-US" sz="1200">
                        <a:solidFill>
                          <a:schemeClr val="accent6"/>
                        </a:solidFill>
                      </a:rPr>
                      <a:pPr>
                        <a:defRPr sz="1200" b="1">
                          <a:solidFill>
                            <a:schemeClr val="accent6"/>
                          </a:solidFill>
                          <a:latin typeface="Ebrima" panose="02000000000000000000" pitchFamily="2" charset="0"/>
                          <a:ea typeface="Ebrima" panose="02000000000000000000" pitchFamily="2" charset="0"/>
                          <a:cs typeface="Ebrima" panose="02000000000000000000" pitchFamily="2" charset="0"/>
                        </a:defRPr>
                      </a:pPr>
                      <a:t>[VALUE]</a:t>
                    </a:fld>
                    <a:endParaRPr lang="en-GB"/>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6"/>
                      </a:solidFill>
                      <a:latin typeface="Ebrima" panose="02000000000000000000" pitchFamily="2" charset="0"/>
                      <a:ea typeface="Ebrima" panose="02000000000000000000" pitchFamily="2" charset="0"/>
                      <a:cs typeface="Ebrima" panose="02000000000000000000" pitchFamily="2" charset="0"/>
                    </a:defRPr>
                  </a:pPr>
                  <a:endParaRPr lang="en-GB"/>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E41-46A6-9AEF-3CC267490924}"/>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FF0000"/>
                    </a:solidFill>
                    <a:latin typeface="Ebrima" panose="02000000000000000000" pitchFamily="2" charset="0"/>
                    <a:ea typeface="Ebrima" panose="02000000000000000000" pitchFamily="2" charset="0"/>
                    <a:cs typeface="Ebrima" panose="02000000000000000000" pitchFamily="2"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Sheet1!$J$12:$M$12</c:f>
              <c:strCache>
                <c:ptCount val="4"/>
                <c:pt idx="0">
                  <c:v>NGX (Nigeria)</c:v>
                </c:pt>
                <c:pt idx="1">
                  <c:v>S&amp;P 500 (US)</c:v>
                </c:pt>
                <c:pt idx="2">
                  <c:v>STOXX (Europe)</c:v>
                </c:pt>
                <c:pt idx="3">
                  <c:v>Nikkei 225 (Japan)</c:v>
                </c:pt>
              </c:strCache>
            </c:strRef>
          </c:cat>
          <c:val>
            <c:numRef>
              <c:f>Sheet1!$J$13:$M$13</c:f>
              <c:numCache>
                <c:formatCode>0.00%</c:formatCode>
                <c:ptCount val="4"/>
                <c:pt idx="0">
                  <c:v>1.2348779733504234E-3</c:v>
                </c:pt>
                <c:pt idx="1">
                  <c:v>-7.6249365182604611E-3</c:v>
                </c:pt>
                <c:pt idx="2">
                  <c:v>-1.0586011342155088E-2</c:v>
                </c:pt>
                <c:pt idx="3">
                  <c:v>3.3291718684977933E-3</c:v>
                </c:pt>
              </c:numCache>
            </c:numRef>
          </c:val>
          <c:extLst>
            <c:ext xmlns:c16="http://schemas.microsoft.com/office/drawing/2014/chart" uri="{C3380CC4-5D6E-409C-BE32-E72D297353CC}">
              <c16:uniqueId val="{00000004-9E41-46A6-9AEF-3CC267490924}"/>
            </c:ext>
          </c:extLst>
        </c:ser>
        <c:dLbls>
          <c:dLblPos val="outEnd"/>
          <c:showLegendKey val="0"/>
          <c:showVal val="1"/>
          <c:showCatName val="0"/>
          <c:showSerName val="0"/>
          <c:showPercent val="0"/>
          <c:showBubbleSize val="0"/>
        </c:dLbls>
        <c:gapWidth val="219"/>
        <c:overlap val="-27"/>
        <c:axId val="412360152"/>
        <c:axId val="412366056"/>
      </c:barChart>
      <c:catAx>
        <c:axId val="412360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Ebrima" panose="02000000000000000000" pitchFamily="2" charset="0"/>
                <a:ea typeface="Ebrima" panose="02000000000000000000" pitchFamily="2" charset="0"/>
                <a:cs typeface="Ebrima" panose="02000000000000000000" pitchFamily="2" charset="0"/>
              </a:defRPr>
            </a:pPr>
            <a:endParaRPr lang="en-US"/>
          </a:p>
        </c:txPr>
        <c:crossAx val="412366056"/>
        <c:crosses val="autoZero"/>
        <c:auto val="1"/>
        <c:lblAlgn val="ctr"/>
        <c:lblOffset val="100"/>
        <c:noMultiLvlLbl val="0"/>
      </c:catAx>
      <c:valAx>
        <c:axId val="412366056"/>
        <c:scaling>
          <c:orientation val="minMax"/>
          <c:max val="3.0000000000000006E-2"/>
          <c:min val="-3.0000000000000006E-2"/>
        </c:scaling>
        <c:delete val="0"/>
        <c:axPos val="l"/>
        <c:title>
          <c:tx>
            <c:rich>
              <a:bodyPr rot="-5400000" spcFirstLastPara="1" vertOverflow="ellipsis" vert="horz" wrap="square" anchor="ctr" anchorCtr="1"/>
              <a:lstStyle/>
              <a:p>
                <a:pPr>
                  <a:defRPr sz="1400" b="1" i="0" u="none" strike="noStrike" kern="1200" baseline="0">
                    <a:solidFill>
                      <a:sysClr val="windowText" lastClr="000000"/>
                    </a:solidFill>
                    <a:latin typeface="Ebrima" panose="02000000000000000000" pitchFamily="2" charset="0"/>
                    <a:ea typeface="Ebrima" panose="02000000000000000000" pitchFamily="2" charset="0"/>
                    <a:cs typeface="Ebrima" panose="02000000000000000000" pitchFamily="2" charset="0"/>
                  </a:defRPr>
                </a:pPr>
                <a:r>
                  <a:rPr lang="en-US" sz="1400" b="1">
                    <a:solidFill>
                      <a:sysClr val="windowText" lastClr="000000"/>
                    </a:solidFill>
                    <a:latin typeface="Ebrima" panose="02000000000000000000" pitchFamily="2" charset="0"/>
                    <a:ea typeface="Ebrima" panose="02000000000000000000" pitchFamily="2" charset="0"/>
                    <a:cs typeface="Ebrima" panose="02000000000000000000" pitchFamily="2" charset="0"/>
                  </a:rPr>
                  <a:t>Monthly</a:t>
                </a:r>
                <a:r>
                  <a:rPr lang="en-US" sz="1400" b="1" baseline="0">
                    <a:solidFill>
                      <a:sysClr val="windowText" lastClr="000000"/>
                    </a:solidFill>
                    <a:latin typeface="Ebrima" panose="02000000000000000000" pitchFamily="2" charset="0"/>
                    <a:ea typeface="Ebrima" panose="02000000000000000000" pitchFamily="2" charset="0"/>
                    <a:cs typeface="Ebrima" panose="02000000000000000000" pitchFamily="2" charset="0"/>
                  </a:rPr>
                  <a:t> Performance (%)</a:t>
                </a:r>
                <a:endParaRPr lang="en-US" sz="1400" b="1">
                  <a:solidFill>
                    <a:sysClr val="windowText" lastClr="000000"/>
                  </a:solidFill>
                  <a:latin typeface="Ebrima" panose="02000000000000000000" pitchFamily="2" charset="0"/>
                  <a:ea typeface="Ebrima" panose="02000000000000000000" pitchFamily="2" charset="0"/>
                  <a:cs typeface="Ebrima" panose="02000000000000000000" pitchFamily="2" charset="0"/>
                </a:endParaRPr>
              </a:p>
            </c:rich>
          </c:tx>
          <c:overlay val="0"/>
          <c:spPr>
            <a:noFill/>
            <a:ln>
              <a:noFill/>
            </a:ln>
            <a:effectLst/>
          </c:spPr>
          <c:txPr>
            <a:bodyPr rot="-5400000" spcFirstLastPara="1" vertOverflow="ellipsis" vert="horz" wrap="square" anchor="ctr" anchorCtr="1"/>
            <a:lstStyle/>
            <a:p>
              <a:pPr>
                <a:defRPr sz="1400" b="1" i="0" u="none" strike="noStrike" kern="1200" baseline="0">
                  <a:solidFill>
                    <a:sysClr val="windowText" lastClr="000000"/>
                  </a:solidFill>
                  <a:latin typeface="Ebrima" panose="02000000000000000000" pitchFamily="2" charset="0"/>
                  <a:ea typeface="Ebrima" panose="02000000000000000000" pitchFamily="2" charset="0"/>
                  <a:cs typeface="Ebrima" panose="02000000000000000000" pitchFamily="2" charset="0"/>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Ebrima" panose="02000000000000000000" pitchFamily="2" charset="0"/>
                <a:ea typeface="Ebrima" panose="02000000000000000000" pitchFamily="2" charset="0"/>
                <a:cs typeface="Ebrima" panose="02000000000000000000" pitchFamily="2" charset="0"/>
              </a:defRPr>
            </a:pPr>
            <a:endParaRPr lang="en-US"/>
          </a:p>
        </c:txPr>
        <c:crossAx val="412360152"/>
        <c:crosses val="autoZero"/>
        <c:crossBetween val="between"/>
        <c:majorUnit val="0.2"/>
        <c:minorUnit val="0.2"/>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6434"/>
          </a:xfrm>
          <a:prstGeom prst="rect">
            <a:avLst/>
          </a:prstGeom>
        </p:spPr>
        <p:txBody>
          <a:bodyPr vert="horz" lIns="92446" tIns="46223" rIns="92446" bIns="46223" rtlCol="0"/>
          <a:lstStyle>
            <a:lvl1pPr algn="l">
              <a:defRPr sz="1200"/>
            </a:lvl1pPr>
          </a:lstStyle>
          <a:p>
            <a:endParaRPr lang="en-GB"/>
          </a:p>
        </p:txBody>
      </p:sp>
      <p:sp>
        <p:nvSpPr>
          <p:cNvPr id="3" name="Date Placeholder 2"/>
          <p:cNvSpPr>
            <a:spLocks noGrp="1"/>
          </p:cNvSpPr>
          <p:nvPr>
            <p:ph type="dt" idx="1"/>
          </p:nvPr>
        </p:nvSpPr>
        <p:spPr>
          <a:xfrm>
            <a:off x="3970939" y="0"/>
            <a:ext cx="3037840" cy="466434"/>
          </a:xfrm>
          <a:prstGeom prst="rect">
            <a:avLst/>
          </a:prstGeom>
        </p:spPr>
        <p:txBody>
          <a:bodyPr vert="horz" lIns="92446" tIns="46223" rIns="92446" bIns="46223" rtlCol="0"/>
          <a:lstStyle>
            <a:lvl1pPr algn="r">
              <a:defRPr sz="1200"/>
            </a:lvl1pPr>
          </a:lstStyle>
          <a:p>
            <a:fld id="{8FFA29B7-0CBA-4C2B-9C03-32824980E7E0}" type="datetimeFigureOut">
              <a:rPr lang="en-GB" smtClean="0"/>
              <a:t>16-05-2025</a:t>
            </a:fld>
            <a:endParaRPr lang="en-GB"/>
          </a:p>
        </p:txBody>
      </p:sp>
      <p:sp>
        <p:nvSpPr>
          <p:cNvPr id="4" name="Slide Image Placeholder 3"/>
          <p:cNvSpPr>
            <a:spLocks noGrp="1" noRot="1" noChangeAspect="1"/>
          </p:cNvSpPr>
          <p:nvPr>
            <p:ph type="sldImg" idx="2"/>
          </p:nvPr>
        </p:nvSpPr>
        <p:spPr>
          <a:xfrm>
            <a:off x="717550" y="1162050"/>
            <a:ext cx="5576888" cy="3136900"/>
          </a:xfrm>
          <a:prstGeom prst="rect">
            <a:avLst/>
          </a:prstGeom>
          <a:noFill/>
          <a:ln w="12700">
            <a:solidFill>
              <a:prstClr val="black"/>
            </a:solidFill>
          </a:ln>
        </p:spPr>
        <p:txBody>
          <a:bodyPr vert="horz" lIns="92446" tIns="46223" rIns="92446" bIns="46223" rtlCol="0" anchor="ctr"/>
          <a:lstStyle/>
          <a:p>
            <a:endParaRPr lang="en-GB"/>
          </a:p>
        </p:txBody>
      </p:sp>
      <p:sp>
        <p:nvSpPr>
          <p:cNvPr id="5" name="Notes Placeholder 4"/>
          <p:cNvSpPr>
            <a:spLocks noGrp="1"/>
          </p:cNvSpPr>
          <p:nvPr>
            <p:ph type="body" sz="quarter" idx="3"/>
          </p:nvPr>
        </p:nvSpPr>
        <p:spPr>
          <a:xfrm>
            <a:off x="701041" y="4473892"/>
            <a:ext cx="5608320" cy="3660458"/>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8829968"/>
            <a:ext cx="3037840" cy="466433"/>
          </a:xfrm>
          <a:prstGeom prst="rect">
            <a:avLst/>
          </a:prstGeom>
        </p:spPr>
        <p:txBody>
          <a:bodyPr vert="horz" lIns="92446" tIns="46223" rIns="92446" bIns="46223" rtlCol="0" anchor="b"/>
          <a:lstStyle>
            <a:lvl1pPr algn="l">
              <a:defRPr sz="1200"/>
            </a:lvl1pPr>
          </a:lstStyle>
          <a:p>
            <a:endParaRPr lang="en-GB"/>
          </a:p>
        </p:txBody>
      </p:sp>
      <p:sp>
        <p:nvSpPr>
          <p:cNvPr id="7" name="Slide Number Placeholder 6"/>
          <p:cNvSpPr>
            <a:spLocks noGrp="1"/>
          </p:cNvSpPr>
          <p:nvPr>
            <p:ph type="sldNum" sz="quarter" idx="5"/>
          </p:nvPr>
        </p:nvSpPr>
        <p:spPr>
          <a:xfrm>
            <a:off x="3970939" y="8829968"/>
            <a:ext cx="3037840" cy="466433"/>
          </a:xfrm>
          <a:prstGeom prst="rect">
            <a:avLst/>
          </a:prstGeom>
        </p:spPr>
        <p:txBody>
          <a:bodyPr vert="horz" lIns="92446" tIns="46223" rIns="92446" bIns="46223" rtlCol="0" anchor="b"/>
          <a:lstStyle>
            <a:lvl1pPr algn="r">
              <a:defRPr sz="1200"/>
            </a:lvl1pPr>
          </a:lstStyle>
          <a:p>
            <a:fld id="{A0E36228-2501-4999-89E1-865837543A9C}" type="slidenum">
              <a:rPr lang="en-GB" smtClean="0"/>
              <a:t>‹#›</a:t>
            </a:fld>
            <a:endParaRPr lang="en-GB"/>
          </a:p>
        </p:txBody>
      </p:sp>
    </p:spTree>
    <p:extLst>
      <p:ext uri="{BB962C8B-B14F-4D97-AF65-F5344CB8AC3E}">
        <p14:creationId xmlns:p14="http://schemas.microsoft.com/office/powerpoint/2010/main" val="18239600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7AA8663-70D6-467A-918B-05F96F5188A3}" type="datetime1">
              <a:rPr lang="en-US" smtClean="0"/>
              <a:t>5/16/2025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B6DEE9-26F1-43A8-86A6-562EAD94AE7B}" type="slidenum">
              <a:rPr lang="en-US" smtClean="0"/>
              <a:t>‹#›</a:t>
            </a:fld>
            <a:endParaRPr lang="en-US"/>
          </a:p>
        </p:txBody>
      </p:sp>
    </p:spTree>
    <p:extLst>
      <p:ext uri="{BB962C8B-B14F-4D97-AF65-F5344CB8AC3E}">
        <p14:creationId xmlns:p14="http://schemas.microsoft.com/office/powerpoint/2010/main" val="412637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DE63FE-21B4-4A1A-B7B6-F29F716D79DB}" type="datetime1">
              <a:rPr lang="en-US" smtClean="0"/>
              <a:t>5/16/2025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B6DEE9-26F1-43A8-86A6-562EAD94AE7B}" type="slidenum">
              <a:rPr lang="en-US" smtClean="0"/>
              <a:t>‹#›</a:t>
            </a:fld>
            <a:endParaRPr lang="en-US"/>
          </a:p>
        </p:txBody>
      </p:sp>
    </p:spTree>
    <p:extLst>
      <p:ext uri="{BB962C8B-B14F-4D97-AF65-F5344CB8AC3E}">
        <p14:creationId xmlns:p14="http://schemas.microsoft.com/office/powerpoint/2010/main" val="2475480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B2306F-A156-4C5B-8006-C2E5D1EB1611}" type="datetime1">
              <a:rPr lang="en-US" smtClean="0"/>
              <a:t>5/16/2025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B6DEE9-26F1-43A8-86A6-562EAD94AE7B}" type="slidenum">
              <a:rPr lang="en-US" smtClean="0"/>
              <a:t>‹#›</a:t>
            </a:fld>
            <a:endParaRPr lang="en-US"/>
          </a:p>
        </p:txBody>
      </p:sp>
    </p:spTree>
    <p:extLst>
      <p:ext uri="{BB962C8B-B14F-4D97-AF65-F5344CB8AC3E}">
        <p14:creationId xmlns:p14="http://schemas.microsoft.com/office/powerpoint/2010/main" val="21706700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78426" y="2035277"/>
            <a:ext cx="10943303" cy="1848459"/>
          </a:xfrm>
          <a:noFill/>
          <a:effectLst>
            <a:outerShdw blurRad="50800" dist="38100" dir="2700000" algn="tl" rotWithShape="0">
              <a:prstClr val="black">
                <a:alpha val="40000"/>
              </a:prstClr>
            </a:outerShdw>
          </a:effectLst>
        </p:spPr>
        <p:txBody>
          <a:bodyPr>
            <a:normAutofit/>
          </a:bodyPr>
          <a:lstStyle>
            <a:lvl1pPr algn="r">
              <a:defRPr sz="4800">
                <a:solidFill>
                  <a:schemeClr val="bg1"/>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718277" y="3864083"/>
            <a:ext cx="10923799" cy="914388"/>
          </a:xfrm>
        </p:spPr>
        <p:txBody>
          <a:bodyPr>
            <a:normAutofit/>
          </a:bodyPr>
          <a:lstStyle>
            <a:lvl1pPr marL="0" indent="0" algn="r">
              <a:buNone/>
              <a:defRPr sz="3733" b="0" i="0">
                <a:solidFill>
                  <a:srgbClr val="FFABAD"/>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C220B713-C29B-4586-957D-61F191D711E4}" type="datetime1">
              <a:rPr lang="en-US" smtClean="0"/>
              <a:t>5/16/2025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21654549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8452" y="279448"/>
            <a:ext cx="10994760" cy="1018035"/>
          </a:xfrm>
        </p:spPr>
        <p:txBody>
          <a:bodyPr>
            <a:normAutofit/>
          </a:bodyPr>
          <a:lstStyle>
            <a:lvl1pPr algn="r">
              <a:defRPr sz="4800" baseline="0">
                <a:solidFill>
                  <a:srgbClr val="FFABAD"/>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569124" y="1740310"/>
            <a:ext cx="10994760" cy="4837471"/>
          </a:xfrm>
        </p:spPr>
        <p:txBody>
          <a:bodyPr/>
          <a:lstStyle>
            <a:lvl1pPr algn="l">
              <a:defRPr sz="3733">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B8DE238-AD75-41A2-849C-63D064399389}" type="datetime1">
              <a:rPr lang="en-US" smtClean="0"/>
              <a:t>5/16/2025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529191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20180" y="620707"/>
            <a:ext cx="8711381" cy="967132"/>
          </a:xfrm>
        </p:spPr>
        <p:txBody>
          <a:bodyPr>
            <a:normAutofit/>
          </a:bodyPr>
          <a:lstStyle>
            <a:lvl1pPr algn="l">
              <a:defRPr sz="4800">
                <a:solidFill>
                  <a:srgbClr val="FFABAD"/>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2920180" y="1638741"/>
            <a:ext cx="8711381" cy="4681415"/>
          </a:xfrm>
        </p:spPr>
        <p:txBody>
          <a:bodyPr/>
          <a:lstStyle>
            <a:lvl1pPr>
              <a:defRPr sz="3733">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5942E78-3D2A-48B7-8CB4-150D95225189}" type="datetime1">
              <a:rPr lang="en-US" smtClean="0"/>
              <a:t>5/16/2025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6044299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874B63-811F-4593-8C55-DBF15FD99143}" type="datetime1">
              <a:rPr lang="en-US" smtClean="0"/>
              <a:t>5/16/2025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802155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B50195-1CCB-49CD-BA5C-92B6AE4C3B49}" type="datetime1">
              <a:rPr lang="en-US" smtClean="0"/>
              <a:t>5/16/2025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2556851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00424" y="342529"/>
            <a:ext cx="10791153" cy="1018033"/>
          </a:xfrm>
        </p:spPr>
        <p:txBody>
          <a:bodyPr>
            <a:normAutofit/>
          </a:bodyPr>
          <a:lstStyle>
            <a:lvl1pPr algn="r">
              <a:defRPr sz="4800" baseline="0">
                <a:solidFill>
                  <a:srgbClr val="FFABAD"/>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715839" y="2059891"/>
            <a:ext cx="5386917" cy="639763"/>
          </a:xfrm>
        </p:spPr>
        <p:txBody>
          <a:bodyPr anchor="b"/>
          <a:lstStyle>
            <a:lvl1pPr marL="0" indent="0" algn="ctr">
              <a:buNone/>
              <a:defRPr sz="3200" b="1">
                <a:solidFill>
                  <a:schemeClr val="tx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4" name="Content Placeholder 3"/>
          <p:cNvSpPr>
            <a:spLocks noGrp="1"/>
          </p:cNvSpPr>
          <p:nvPr>
            <p:ph sz="half" idx="2"/>
          </p:nvPr>
        </p:nvSpPr>
        <p:spPr>
          <a:xfrm>
            <a:off x="715839" y="2689753"/>
            <a:ext cx="5386917" cy="3035059"/>
          </a:xfrm>
        </p:spPr>
        <p:txBody>
          <a:bodyPr/>
          <a:lstStyle>
            <a:lvl1pPr algn="ctr">
              <a:defRPr sz="3200">
                <a:solidFill>
                  <a:schemeClr val="tx1"/>
                </a:solidFill>
              </a:defRPr>
            </a:lvl1pPr>
            <a:lvl2pPr algn="ctr">
              <a:defRPr sz="2667">
                <a:solidFill>
                  <a:schemeClr val="tx1"/>
                </a:solidFill>
              </a:defRPr>
            </a:lvl2pPr>
            <a:lvl3pPr algn="ctr">
              <a:defRPr sz="2400">
                <a:solidFill>
                  <a:schemeClr val="tx1"/>
                </a:solidFill>
              </a:defRPr>
            </a:lvl3pPr>
            <a:lvl4pPr algn="ctr">
              <a:defRPr sz="2133">
                <a:solidFill>
                  <a:schemeClr val="tx1"/>
                </a:solidFill>
              </a:defRPr>
            </a:lvl4pPr>
            <a:lvl5pPr algn="ctr">
              <a:defRPr sz="2133">
                <a:solidFill>
                  <a:schemeClr val="tx1"/>
                </a:solidFill>
              </a:defRPr>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096001" y="2059891"/>
            <a:ext cx="5389033" cy="639763"/>
          </a:xfrm>
        </p:spPr>
        <p:txBody>
          <a:bodyPr anchor="b"/>
          <a:lstStyle>
            <a:lvl1pPr marL="0" indent="0" algn="ctr">
              <a:buNone/>
              <a:defRPr sz="3200" b="1">
                <a:solidFill>
                  <a:schemeClr val="tx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6" name="Content Placeholder 5"/>
          <p:cNvSpPr>
            <a:spLocks noGrp="1"/>
          </p:cNvSpPr>
          <p:nvPr>
            <p:ph sz="quarter" idx="4"/>
          </p:nvPr>
        </p:nvSpPr>
        <p:spPr>
          <a:xfrm>
            <a:off x="6096001" y="2689753"/>
            <a:ext cx="5389033" cy="3035059"/>
          </a:xfrm>
        </p:spPr>
        <p:txBody>
          <a:bodyPr/>
          <a:lstStyle>
            <a:lvl1pPr algn="ctr">
              <a:defRPr sz="3200">
                <a:solidFill>
                  <a:schemeClr val="tx1"/>
                </a:solidFill>
              </a:defRPr>
            </a:lvl1pPr>
            <a:lvl2pPr algn="ctr">
              <a:defRPr sz="2667">
                <a:solidFill>
                  <a:schemeClr val="tx1"/>
                </a:solidFill>
              </a:defRPr>
            </a:lvl2pPr>
            <a:lvl3pPr algn="ctr">
              <a:defRPr sz="2400">
                <a:solidFill>
                  <a:schemeClr val="tx1"/>
                </a:solidFill>
              </a:defRPr>
            </a:lvl3pPr>
            <a:lvl4pPr algn="ctr">
              <a:defRPr sz="2133">
                <a:solidFill>
                  <a:schemeClr val="tx1"/>
                </a:solidFill>
              </a:defRPr>
            </a:lvl4pPr>
            <a:lvl5pPr algn="ctr">
              <a:defRPr sz="2133">
                <a:solidFill>
                  <a:schemeClr val="tx1"/>
                </a:solidFill>
              </a:defRPr>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D238F354-D8E8-43C6-8CFB-DBD828B64D42}" type="datetime1">
              <a:rPr lang="en-US" smtClean="0"/>
              <a:t>5/16/2025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26976929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EA0408F-B417-45CE-B022-FD596B017462}" type="datetime1">
              <a:rPr lang="en-US" smtClean="0"/>
              <a:t>5/16/2025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26648467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CB66AF-42CD-4CD0-9946-AE89CE174FB3}" type="datetime1">
              <a:rPr lang="en-US" smtClean="0"/>
              <a:t>5/16/2025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866271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F90CE2-3475-461C-B0C0-038872E43294}" type="datetime1">
              <a:rPr lang="en-US" smtClean="0"/>
              <a:t>5/16/2025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B6DEE9-26F1-43A8-86A6-562EAD94AE7B}" type="slidenum">
              <a:rPr lang="en-US" smtClean="0"/>
              <a:t>‹#›</a:t>
            </a:fld>
            <a:endParaRPr lang="en-US"/>
          </a:p>
        </p:txBody>
      </p:sp>
    </p:spTree>
    <p:extLst>
      <p:ext uri="{BB962C8B-B14F-4D97-AF65-F5344CB8AC3E}">
        <p14:creationId xmlns:p14="http://schemas.microsoft.com/office/powerpoint/2010/main" val="35769543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374C6957-C303-4F91-95C8-AB1BEACFF2BC}" type="datetime1">
              <a:rPr lang="en-US" smtClean="0"/>
              <a:t>5/16/2025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895201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314DEB9B-F1E7-486D-BB96-03EC57FE589C}" type="datetime1">
              <a:rPr lang="en-US" smtClean="0"/>
              <a:t>5/16/2025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21646400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2952D6-EC72-4409-8717-E34DB9B0AA54}" type="datetime1">
              <a:rPr lang="en-US" smtClean="0"/>
              <a:t>5/16/2025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27204878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4B01AB-44EE-476F-B0FE-F28D83BADCEA}" type="datetime1">
              <a:rPr lang="en-US" smtClean="0"/>
              <a:t>5/16/2025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pic>
        <p:nvPicPr>
          <p:cNvPr id="7" name="Picture 6" descr="E:\websites\free-power-point-templates\2012\logos.png">
            <a:extLst>
              <a:ext uri="{FF2B5EF4-FFF2-40B4-BE49-F238E27FC236}">
                <a16:creationId xmlns:a16="http://schemas.microsoft.com/office/drawing/2014/main" id="{08B89D22-1D6E-450B-881F-4D2A4C527F7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5077967" y="3101618"/>
            <a:ext cx="1951712" cy="70261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81051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B4A51-C10F-4D90-81E6-4E8AFD4A600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6E2E1C1-B0C6-45BA-8E85-90E1C7966B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6CFBC60-8E84-4342-9CFA-FDE1A4114CC6}"/>
              </a:ext>
            </a:extLst>
          </p:cNvPr>
          <p:cNvSpPr>
            <a:spLocks noGrp="1"/>
          </p:cNvSpPr>
          <p:nvPr>
            <p:ph type="dt" sz="half" idx="10"/>
          </p:nvPr>
        </p:nvSpPr>
        <p:spPr/>
        <p:txBody>
          <a:bodyPr/>
          <a:lstStyle/>
          <a:p>
            <a:fld id="{8DE3D709-796D-4CD7-8712-A532D42E242C}" type="datetime1">
              <a:rPr lang="en-GB" smtClean="0"/>
              <a:pPr/>
              <a:t>16-05-2025</a:t>
            </a:fld>
            <a:endParaRPr lang="en-GB"/>
          </a:p>
        </p:txBody>
      </p:sp>
      <p:sp>
        <p:nvSpPr>
          <p:cNvPr id="5" name="Footer Placeholder 4">
            <a:extLst>
              <a:ext uri="{FF2B5EF4-FFF2-40B4-BE49-F238E27FC236}">
                <a16:creationId xmlns:a16="http://schemas.microsoft.com/office/drawing/2014/main" id="{9403758E-B9CE-4EDB-B834-3AF9820543B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54FE90C-E851-4B88-9225-B4BF7AA600D4}"/>
              </a:ext>
            </a:extLst>
          </p:cNvPr>
          <p:cNvSpPr>
            <a:spLocks noGrp="1"/>
          </p:cNvSpPr>
          <p:nvPr>
            <p:ph type="sldNum" sz="quarter" idx="12"/>
          </p:nvPr>
        </p:nvSpPr>
        <p:spPr/>
        <p:txBody>
          <a:bodyPr/>
          <a:lstStyle/>
          <a:p>
            <a:fld id="{33727F4D-7087-4A90-AD26-095DC0956CDF}" type="slidenum">
              <a:rPr lang="en-GB" smtClean="0"/>
              <a:pPr/>
              <a:t>‹#›</a:t>
            </a:fld>
            <a:endParaRPr lang="en-GB"/>
          </a:p>
        </p:txBody>
      </p:sp>
    </p:spTree>
    <p:extLst>
      <p:ext uri="{BB962C8B-B14F-4D97-AF65-F5344CB8AC3E}">
        <p14:creationId xmlns:p14="http://schemas.microsoft.com/office/powerpoint/2010/main" val="22700680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7FECC-2B86-4D99-A3AA-74AB93E1F2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16D3C28-4207-4DE2-9B8D-A7209EF97E3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1723168-1A3E-4F5F-B60D-5EFC168A4D53}"/>
              </a:ext>
            </a:extLst>
          </p:cNvPr>
          <p:cNvSpPr>
            <a:spLocks noGrp="1"/>
          </p:cNvSpPr>
          <p:nvPr>
            <p:ph type="dt" sz="half" idx="10"/>
          </p:nvPr>
        </p:nvSpPr>
        <p:spPr/>
        <p:txBody>
          <a:bodyPr/>
          <a:lstStyle/>
          <a:p>
            <a:fld id="{BB89F1D5-5D13-400E-AD31-34B70D7077E6}" type="datetime1">
              <a:rPr lang="en-GB" smtClean="0"/>
              <a:pPr/>
              <a:t>16-05-2025</a:t>
            </a:fld>
            <a:endParaRPr lang="en-GB"/>
          </a:p>
        </p:txBody>
      </p:sp>
      <p:sp>
        <p:nvSpPr>
          <p:cNvPr id="5" name="Footer Placeholder 4">
            <a:extLst>
              <a:ext uri="{FF2B5EF4-FFF2-40B4-BE49-F238E27FC236}">
                <a16:creationId xmlns:a16="http://schemas.microsoft.com/office/drawing/2014/main" id="{64FE78E7-01DD-4537-A4C9-131F85D895C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E0BC31A-518C-48B4-ADFF-ABD785EEA85A}"/>
              </a:ext>
            </a:extLst>
          </p:cNvPr>
          <p:cNvSpPr>
            <a:spLocks noGrp="1"/>
          </p:cNvSpPr>
          <p:nvPr>
            <p:ph type="sldNum" sz="quarter" idx="12"/>
          </p:nvPr>
        </p:nvSpPr>
        <p:spPr/>
        <p:txBody>
          <a:bodyPr/>
          <a:lstStyle>
            <a:lvl1pPr>
              <a:defRPr b="1" i="1">
                <a:solidFill>
                  <a:schemeClr val="tx1"/>
                </a:solidFill>
              </a:defRPr>
            </a:lvl1pPr>
          </a:lstStyle>
          <a:p>
            <a:fld id="{33727F4D-7087-4A90-AD26-095DC0956CDF}" type="slidenum">
              <a:rPr lang="en-GB" smtClean="0"/>
              <a:pPr/>
              <a:t>‹#›</a:t>
            </a:fld>
            <a:endParaRPr lang="en-GB" dirty="0"/>
          </a:p>
        </p:txBody>
      </p:sp>
    </p:spTree>
    <p:extLst>
      <p:ext uri="{BB962C8B-B14F-4D97-AF65-F5344CB8AC3E}">
        <p14:creationId xmlns:p14="http://schemas.microsoft.com/office/powerpoint/2010/main" val="40972393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3C95E-3534-4D68-9B79-EED05C41400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3ED1334-09B2-4EF6-B22F-137CD2415B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4687B5E-237C-4FFD-8458-BD9C2E7716E0}"/>
              </a:ext>
            </a:extLst>
          </p:cNvPr>
          <p:cNvSpPr>
            <a:spLocks noGrp="1"/>
          </p:cNvSpPr>
          <p:nvPr>
            <p:ph type="dt" sz="half" idx="10"/>
          </p:nvPr>
        </p:nvSpPr>
        <p:spPr/>
        <p:txBody>
          <a:bodyPr/>
          <a:lstStyle/>
          <a:p>
            <a:fld id="{EBF8A1B6-E8C5-4A38-93E4-D7FBA824C9F2}" type="datetime1">
              <a:rPr lang="en-GB" smtClean="0"/>
              <a:pPr/>
              <a:t>16-05-2025</a:t>
            </a:fld>
            <a:endParaRPr lang="en-GB"/>
          </a:p>
        </p:txBody>
      </p:sp>
      <p:sp>
        <p:nvSpPr>
          <p:cNvPr id="5" name="Footer Placeholder 4">
            <a:extLst>
              <a:ext uri="{FF2B5EF4-FFF2-40B4-BE49-F238E27FC236}">
                <a16:creationId xmlns:a16="http://schemas.microsoft.com/office/drawing/2014/main" id="{743EBE09-BF17-4AB9-A962-5294E81BFE0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EBB29A2-BA43-4878-A277-E13CF8FDD36D}"/>
              </a:ext>
            </a:extLst>
          </p:cNvPr>
          <p:cNvSpPr>
            <a:spLocks noGrp="1"/>
          </p:cNvSpPr>
          <p:nvPr>
            <p:ph type="sldNum" sz="quarter" idx="12"/>
          </p:nvPr>
        </p:nvSpPr>
        <p:spPr/>
        <p:txBody>
          <a:bodyPr/>
          <a:lstStyle/>
          <a:p>
            <a:fld id="{33727F4D-7087-4A90-AD26-095DC0956CDF}" type="slidenum">
              <a:rPr lang="en-GB" smtClean="0"/>
              <a:pPr/>
              <a:t>‹#›</a:t>
            </a:fld>
            <a:endParaRPr lang="en-GB"/>
          </a:p>
        </p:txBody>
      </p:sp>
    </p:spTree>
    <p:extLst>
      <p:ext uri="{BB962C8B-B14F-4D97-AF65-F5344CB8AC3E}">
        <p14:creationId xmlns:p14="http://schemas.microsoft.com/office/powerpoint/2010/main" val="16909767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FF02B-9D9B-42E4-9D76-0E0B17BC662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8FBD40C-3CB8-4F07-B54B-BE62AD04BD3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E7D4885-9F52-45BF-B910-1C2F06F6DE7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5947705-7F9F-44C7-8435-672E708896F3}"/>
              </a:ext>
            </a:extLst>
          </p:cNvPr>
          <p:cNvSpPr>
            <a:spLocks noGrp="1"/>
          </p:cNvSpPr>
          <p:nvPr>
            <p:ph type="dt" sz="half" idx="10"/>
          </p:nvPr>
        </p:nvSpPr>
        <p:spPr/>
        <p:txBody>
          <a:bodyPr/>
          <a:lstStyle/>
          <a:p>
            <a:fld id="{FAC4885B-4140-4BCC-887E-814F1251B70F}" type="datetime1">
              <a:rPr lang="en-GB" smtClean="0"/>
              <a:pPr/>
              <a:t>16-05-2025</a:t>
            </a:fld>
            <a:endParaRPr lang="en-GB"/>
          </a:p>
        </p:txBody>
      </p:sp>
      <p:sp>
        <p:nvSpPr>
          <p:cNvPr id="6" name="Footer Placeholder 5">
            <a:extLst>
              <a:ext uri="{FF2B5EF4-FFF2-40B4-BE49-F238E27FC236}">
                <a16:creationId xmlns:a16="http://schemas.microsoft.com/office/drawing/2014/main" id="{2FE2CC60-0D4A-4FC5-A7B7-35EEE3078CD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D4DDBDE-5632-47A0-8F61-3DA886CEFCAD}"/>
              </a:ext>
            </a:extLst>
          </p:cNvPr>
          <p:cNvSpPr>
            <a:spLocks noGrp="1"/>
          </p:cNvSpPr>
          <p:nvPr>
            <p:ph type="sldNum" sz="quarter" idx="12"/>
          </p:nvPr>
        </p:nvSpPr>
        <p:spPr/>
        <p:txBody>
          <a:bodyPr/>
          <a:lstStyle/>
          <a:p>
            <a:fld id="{33727F4D-7087-4A90-AD26-095DC0956CDF}" type="slidenum">
              <a:rPr lang="en-GB" smtClean="0"/>
              <a:pPr/>
              <a:t>‹#›</a:t>
            </a:fld>
            <a:endParaRPr lang="en-GB"/>
          </a:p>
        </p:txBody>
      </p:sp>
    </p:spTree>
    <p:extLst>
      <p:ext uri="{BB962C8B-B14F-4D97-AF65-F5344CB8AC3E}">
        <p14:creationId xmlns:p14="http://schemas.microsoft.com/office/powerpoint/2010/main" val="19046455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0677B-4E26-43C6-945C-9BD30E1934A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F60292F-8130-4BD4-96E1-C9D74B4C30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3D4AED0-145B-4165-9890-7B7BA1FFBF5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0A80E94-33F8-4369-BC73-0F8851EF8D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8120DF3-CE8E-43F5-BB8D-1A7B7E59CF7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2C19518-4C2A-4D10-AC7A-5974505B55A6}"/>
              </a:ext>
            </a:extLst>
          </p:cNvPr>
          <p:cNvSpPr>
            <a:spLocks noGrp="1"/>
          </p:cNvSpPr>
          <p:nvPr>
            <p:ph type="dt" sz="half" idx="10"/>
          </p:nvPr>
        </p:nvSpPr>
        <p:spPr/>
        <p:txBody>
          <a:bodyPr/>
          <a:lstStyle/>
          <a:p>
            <a:fld id="{D19EB4D4-BA26-4EE7-941F-1075D997BEA5}" type="datetime1">
              <a:rPr lang="en-GB" smtClean="0"/>
              <a:pPr/>
              <a:t>16-05-2025</a:t>
            </a:fld>
            <a:endParaRPr lang="en-GB"/>
          </a:p>
        </p:txBody>
      </p:sp>
      <p:sp>
        <p:nvSpPr>
          <p:cNvPr id="8" name="Footer Placeholder 7">
            <a:extLst>
              <a:ext uri="{FF2B5EF4-FFF2-40B4-BE49-F238E27FC236}">
                <a16:creationId xmlns:a16="http://schemas.microsoft.com/office/drawing/2014/main" id="{FE82D862-E991-407C-B94C-E3CEEF06A86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FBDE210-E724-4E6C-9D47-0920AB41C899}"/>
              </a:ext>
            </a:extLst>
          </p:cNvPr>
          <p:cNvSpPr>
            <a:spLocks noGrp="1"/>
          </p:cNvSpPr>
          <p:nvPr>
            <p:ph type="sldNum" sz="quarter" idx="12"/>
          </p:nvPr>
        </p:nvSpPr>
        <p:spPr/>
        <p:txBody>
          <a:bodyPr/>
          <a:lstStyle/>
          <a:p>
            <a:fld id="{33727F4D-7087-4A90-AD26-095DC0956CDF}" type="slidenum">
              <a:rPr lang="en-GB" smtClean="0"/>
              <a:pPr/>
              <a:t>‹#›</a:t>
            </a:fld>
            <a:endParaRPr lang="en-GB"/>
          </a:p>
        </p:txBody>
      </p:sp>
    </p:spTree>
    <p:extLst>
      <p:ext uri="{BB962C8B-B14F-4D97-AF65-F5344CB8AC3E}">
        <p14:creationId xmlns:p14="http://schemas.microsoft.com/office/powerpoint/2010/main" val="12976346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82B2E-8510-469E-A85D-EE3C924427C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C186C39-8086-4FDF-8192-4E605A95BDC3}"/>
              </a:ext>
            </a:extLst>
          </p:cNvPr>
          <p:cNvSpPr>
            <a:spLocks noGrp="1"/>
          </p:cNvSpPr>
          <p:nvPr>
            <p:ph type="dt" sz="half" idx="10"/>
          </p:nvPr>
        </p:nvSpPr>
        <p:spPr/>
        <p:txBody>
          <a:bodyPr/>
          <a:lstStyle/>
          <a:p>
            <a:fld id="{5431860D-2DB6-4ACD-A09C-908BBCADC579}" type="datetime1">
              <a:rPr lang="en-GB" smtClean="0"/>
              <a:pPr/>
              <a:t>16-05-2025</a:t>
            </a:fld>
            <a:endParaRPr lang="en-GB"/>
          </a:p>
        </p:txBody>
      </p:sp>
      <p:sp>
        <p:nvSpPr>
          <p:cNvPr id="4" name="Footer Placeholder 3">
            <a:extLst>
              <a:ext uri="{FF2B5EF4-FFF2-40B4-BE49-F238E27FC236}">
                <a16:creationId xmlns:a16="http://schemas.microsoft.com/office/drawing/2014/main" id="{90A3235B-C921-4D23-B525-8B3B8610134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FF1EDA0-4080-4673-913A-454C1FC54BC2}"/>
              </a:ext>
            </a:extLst>
          </p:cNvPr>
          <p:cNvSpPr>
            <a:spLocks noGrp="1"/>
          </p:cNvSpPr>
          <p:nvPr>
            <p:ph type="sldNum" sz="quarter" idx="12"/>
          </p:nvPr>
        </p:nvSpPr>
        <p:spPr/>
        <p:txBody>
          <a:bodyPr/>
          <a:lstStyle/>
          <a:p>
            <a:fld id="{33727F4D-7087-4A90-AD26-095DC0956CDF}" type="slidenum">
              <a:rPr lang="en-GB" smtClean="0"/>
              <a:pPr/>
              <a:t>‹#›</a:t>
            </a:fld>
            <a:endParaRPr lang="en-GB"/>
          </a:p>
        </p:txBody>
      </p:sp>
    </p:spTree>
    <p:extLst>
      <p:ext uri="{BB962C8B-B14F-4D97-AF65-F5344CB8AC3E}">
        <p14:creationId xmlns:p14="http://schemas.microsoft.com/office/powerpoint/2010/main" val="3762046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633B57-9990-41F9-BC70-E545E89EE85B}" type="datetime1">
              <a:rPr lang="en-US" smtClean="0"/>
              <a:t>5/16/2025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B6DEE9-26F1-43A8-86A6-562EAD94AE7B}" type="slidenum">
              <a:rPr lang="en-US" smtClean="0"/>
              <a:t>‹#›</a:t>
            </a:fld>
            <a:endParaRPr lang="en-US"/>
          </a:p>
        </p:txBody>
      </p:sp>
    </p:spTree>
    <p:extLst>
      <p:ext uri="{BB962C8B-B14F-4D97-AF65-F5344CB8AC3E}">
        <p14:creationId xmlns:p14="http://schemas.microsoft.com/office/powerpoint/2010/main" val="31934944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52EE47-E9F2-4FB7-8D17-3A534EAB0686}"/>
              </a:ext>
            </a:extLst>
          </p:cNvPr>
          <p:cNvSpPr>
            <a:spLocks noGrp="1"/>
          </p:cNvSpPr>
          <p:nvPr>
            <p:ph type="dt" sz="half" idx="10"/>
          </p:nvPr>
        </p:nvSpPr>
        <p:spPr/>
        <p:txBody>
          <a:bodyPr/>
          <a:lstStyle/>
          <a:p>
            <a:fld id="{54891767-60DB-42C5-BB6F-D597FB4E9137}" type="datetime1">
              <a:rPr lang="en-GB" smtClean="0"/>
              <a:pPr/>
              <a:t>16-05-2025</a:t>
            </a:fld>
            <a:endParaRPr lang="en-GB"/>
          </a:p>
        </p:txBody>
      </p:sp>
      <p:sp>
        <p:nvSpPr>
          <p:cNvPr id="3" name="Footer Placeholder 2">
            <a:extLst>
              <a:ext uri="{FF2B5EF4-FFF2-40B4-BE49-F238E27FC236}">
                <a16:creationId xmlns:a16="http://schemas.microsoft.com/office/drawing/2014/main" id="{26910FDC-5F00-40FF-9CA7-BA44E822C2B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E27C10B-8052-4369-B9C4-F923B66EBF87}"/>
              </a:ext>
            </a:extLst>
          </p:cNvPr>
          <p:cNvSpPr>
            <a:spLocks noGrp="1"/>
          </p:cNvSpPr>
          <p:nvPr>
            <p:ph type="sldNum" sz="quarter" idx="12"/>
          </p:nvPr>
        </p:nvSpPr>
        <p:spPr/>
        <p:txBody>
          <a:bodyPr/>
          <a:lstStyle/>
          <a:p>
            <a:fld id="{33727F4D-7087-4A90-AD26-095DC0956CDF}" type="slidenum">
              <a:rPr lang="en-GB" smtClean="0"/>
              <a:pPr/>
              <a:t>‹#›</a:t>
            </a:fld>
            <a:endParaRPr lang="en-GB"/>
          </a:p>
        </p:txBody>
      </p:sp>
    </p:spTree>
    <p:extLst>
      <p:ext uri="{BB962C8B-B14F-4D97-AF65-F5344CB8AC3E}">
        <p14:creationId xmlns:p14="http://schemas.microsoft.com/office/powerpoint/2010/main" val="6732458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CBB49-B0C4-4E47-87F1-979953E1E7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BF1030A-194B-4650-A61A-B0E2CC0040A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3AA661A-9026-481F-B1F7-2C73BCA8FE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701495-7187-4D3F-BE2B-1A98A37F4AE5}"/>
              </a:ext>
            </a:extLst>
          </p:cNvPr>
          <p:cNvSpPr>
            <a:spLocks noGrp="1"/>
          </p:cNvSpPr>
          <p:nvPr>
            <p:ph type="dt" sz="half" idx="10"/>
          </p:nvPr>
        </p:nvSpPr>
        <p:spPr/>
        <p:txBody>
          <a:bodyPr/>
          <a:lstStyle/>
          <a:p>
            <a:fld id="{1035AA25-D9F6-40CB-BFB5-67791C411693}" type="datetime1">
              <a:rPr lang="en-GB" smtClean="0"/>
              <a:pPr/>
              <a:t>16-05-2025</a:t>
            </a:fld>
            <a:endParaRPr lang="en-GB"/>
          </a:p>
        </p:txBody>
      </p:sp>
      <p:sp>
        <p:nvSpPr>
          <p:cNvPr id="6" name="Footer Placeholder 5">
            <a:extLst>
              <a:ext uri="{FF2B5EF4-FFF2-40B4-BE49-F238E27FC236}">
                <a16:creationId xmlns:a16="http://schemas.microsoft.com/office/drawing/2014/main" id="{F91259AF-33A3-4BF2-8CCA-19AD9855C72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7924500-1BFD-499C-BBC8-896B275AD086}"/>
              </a:ext>
            </a:extLst>
          </p:cNvPr>
          <p:cNvSpPr>
            <a:spLocks noGrp="1"/>
          </p:cNvSpPr>
          <p:nvPr>
            <p:ph type="sldNum" sz="quarter" idx="12"/>
          </p:nvPr>
        </p:nvSpPr>
        <p:spPr/>
        <p:txBody>
          <a:bodyPr/>
          <a:lstStyle/>
          <a:p>
            <a:fld id="{33727F4D-7087-4A90-AD26-095DC0956CDF}" type="slidenum">
              <a:rPr lang="en-GB" smtClean="0"/>
              <a:pPr/>
              <a:t>‹#›</a:t>
            </a:fld>
            <a:endParaRPr lang="en-GB"/>
          </a:p>
        </p:txBody>
      </p:sp>
    </p:spTree>
    <p:extLst>
      <p:ext uri="{BB962C8B-B14F-4D97-AF65-F5344CB8AC3E}">
        <p14:creationId xmlns:p14="http://schemas.microsoft.com/office/powerpoint/2010/main" val="12297194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51720-2C21-4489-82D1-DB4666311D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64CBF53-0875-45F2-9696-75D2BF51070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C87C04F-6AD0-4A4E-8723-F5E9FD772C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1F1203-C4D9-4893-AC7C-447F0C902FAD}"/>
              </a:ext>
            </a:extLst>
          </p:cNvPr>
          <p:cNvSpPr>
            <a:spLocks noGrp="1"/>
          </p:cNvSpPr>
          <p:nvPr>
            <p:ph type="dt" sz="half" idx="10"/>
          </p:nvPr>
        </p:nvSpPr>
        <p:spPr/>
        <p:txBody>
          <a:bodyPr/>
          <a:lstStyle/>
          <a:p>
            <a:fld id="{3176ED0C-84D3-4974-B467-4C641BD94931}" type="datetime1">
              <a:rPr lang="en-GB" smtClean="0"/>
              <a:pPr/>
              <a:t>16-05-2025</a:t>
            </a:fld>
            <a:endParaRPr lang="en-GB"/>
          </a:p>
        </p:txBody>
      </p:sp>
      <p:sp>
        <p:nvSpPr>
          <p:cNvPr id="6" name="Footer Placeholder 5">
            <a:extLst>
              <a:ext uri="{FF2B5EF4-FFF2-40B4-BE49-F238E27FC236}">
                <a16:creationId xmlns:a16="http://schemas.microsoft.com/office/drawing/2014/main" id="{296AC424-9D5B-4F90-B249-FDE99B41A66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0A0A981-0454-43C5-B6E5-D6C9234947C1}"/>
              </a:ext>
            </a:extLst>
          </p:cNvPr>
          <p:cNvSpPr>
            <a:spLocks noGrp="1"/>
          </p:cNvSpPr>
          <p:nvPr>
            <p:ph type="sldNum" sz="quarter" idx="12"/>
          </p:nvPr>
        </p:nvSpPr>
        <p:spPr/>
        <p:txBody>
          <a:bodyPr/>
          <a:lstStyle/>
          <a:p>
            <a:fld id="{33727F4D-7087-4A90-AD26-095DC0956CDF}" type="slidenum">
              <a:rPr lang="en-GB" smtClean="0"/>
              <a:pPr/>
              <a:t>‹#›</a:t>
            </a:fld>
            <a:endParaRPr lang="en-GB"/>
          </a:p>
        </p:txBody>
      </p:sp>
    </p:spTree>
    <p:extLst>
      <p:ext uri="{BB962C8B-B14F-4D97-AF65-F5344CB8AC3E}">
        <p14:creationId xmlns:p14="http://schemas.microsoft.com/office/powerpoint/2010/main" val="37192766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4879B-59ED-40CD-B970-8D5518EFDEA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5C000FA-CA0F-4DEB-B32A-BFC69C81641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958BC08-4C36-40D8-B10C-88CD73D0D081}"/>
              </a:ext>
            </a:extLst>
          </p:cNvPr>
          <p:cNvSpPr>
            <a:spLocks noGrp="1"/>
          </p:cNvSpPr>
          <p:nvPr>
            <p:ph type="dt" sz="half" idx="10"/>
          </p:nvPr>
        </p:nvSpPr>
        <p:spPr/>
        <p:txBody>
          <a:bodyPr/>
          <a:lstStyle/>
          <a:p>
            <a:fld id="{F40B6A2E-812D-44B6-9CC7-6AEA50F22F9F}" type="datetime1">
              <a:rPr lang="en-GB" smtClean="0"/>
              <a:pPr/>
              <a:t>16-05-2025</a:t>
            </a:fld>
            <a:endParaRPr lang="en-GB"/>
          </a:p>
        </p:txBody>
      </p:sp>
      <p:sp>
        <p:nvSpPr>
          <p:cNvPr id="5" name="Footer Placeholder 4">
            <a:extLst>
              <a:ext uri="{FF2B5EF4-FFF2-40B4-BE49-F238E27FC236}">
                <a16:creationId xmlns:a16="http://schemas.microsoft.com/office/drawing/2014/main" id="{23DA71C6-EEB0-4AD8-88DC-8382750AFB1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B8199AD-2599-415E-8130-834F79B9A1F6}"/>
              </a:ext>
            </a:extLst>
          </p:cNvPr>
          <p:cNvSpPr>
            <a:spLocks noGrp="1"/>
          </p:cNvSpPr>
          <p:nvPr>
            <p:ph type="sldNum" sz="quarter" idx="12"/>
          </p:nvPr>
        </p:nvSpPr>
        <p:spPr/>
        <p:txBody>
          <a:bodyPr/>
          <a:lstStyle/>
          <a:p>
            <a:fld id="{33727F4D-7087-4A90-AD26-095DC0956CDF}" type="slidenum">
              <a:rPr lang="en-GB" smtClean="0"/>
              <a:pPr/>
              <a:t>‹#›</a:t>
            </a:fld>
            <a:endParaRPr lang="en-GB"/>
          </a:p>
        </p:txBody>
      </p:sp>
    </p:spTree>
    <p:extLst>
      <p:ext uri="{BB962C8B-B14F-4D97-AF65-F5344CB8AC3E}">
        <p14:creationId xmlns:p14="http://schemas.microsoft.com/office/powerpoint/2010/main" val="24676497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B3595E-A53E-4F03-8B25-02AA54D0FDA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4EBF67F-986A-405F-8601-F793851E65B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B1B9E90-7212-47C5-910C-DD1A437EFE5C}"/>
              </a:ext>
            </a:extLst>
          </p:cNvPr>
          <p:cNvSpPr>
            <a:spLocks noGrp="1"/>
          </p:cNvSpPr>
          <p:nvPr>
            <p:ph type="dt" sz="half" idx="10"/>
          </p:nvPr>
        </p:nvSpPr>
        <p:spPr/>
        <p:txBody>
          <a:bodyPr/>
          <a:lstStyle/>
          <a:p>
            <a:fld id="{819F5584-D8B0-4AA1-B1B9-EB0919EFD3B5}" type="datetime1">
              <a:rPr lang="en-GB" smtClean="0"/>
              <a:pPr/>
              <a:t>16-05-2025</a:t>
            </a:fld>
            <a:endParaRPr lang="en-GB"/>
          </a:p>
        </p:txBody>
      </p:sp>
      <p:sp>
        <p:nvSpPr>
          <p:cNvPr id="5" name="Footer Placeholder 4">
            <a:extLst>
              <a:ext uri="{FF2B5EF4-FFF2-40B4-BE49-F238E27FC236}">
                <a16:creationId xmlns:a16="http://schemas.microsoft.com/office/drawing/2014/main" id="{70F125DE-8D68-4231-8D89-ED4E13E5CC2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D79D9EF-1729-4272-97DF-61ED692334C5}"/>
              </a:ext>
            </a:extLst>
          </p:cNvPr>
          <p:cNvSpPr>
            <a:spLocks noGrp="1"/>
          </p:cNvSpPr>
          <p:nvPr>
            <p:ph type="sldNum" sz="quarter" idx="12"/>
          </p:nvPr>
        </p:nvSpPr>
        <p:spPr/>
        <p:txBody>
          <a:bodyPr/>
          <a:lstStyle/>
          <a:p>
            <a:fld id="{33727F4D-7087-4A90-AD26-095DC0956CDF}" type="slidenum">
              <a:rPr lang="en-GB" smtClean="0"/>
              <a:pPr/>
              <a:t>‹#›</a:t>
            </a:fld>
            <a:endParaRPr lang="en-GB"/>
          </a:p>
        </p:txBody>
      </p:sp>
    </p:spTree>
    <p:extLst>
      <p:ext uri="{BB962C8B-B14F-4D97-AF65-F5344CB8AC3E}">
        <p14:creationId xmlns:p14="http://schemas.microsoft.com/office/powerpoint/2010/main" val="20927396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0" y="200177"/>
            <a:ext cx="12192000" cy="775778"/>
          </a:xfrm>
          <a:prstGeom prst="rect">
            <a:avLst/>
          </a:prstGeom>
        </p:spPr>
        <p:txBody>
          <a:bodyPr vert="horz" lIns="91440" tIns="45720" rIns="91440" bIns="45720" rtlCol="0" anchor="ctr">
            <a:normAutofit/>
          </a:bodyPr>
          <a:lstStyle>
            <a:lvl1pPr algn="ctr">
              <a:defRPr sz="4800" b="1">
                <a:solidFill>
                  <a:schemeClr val="tx1">
                    <a:lumMod val="65000"/>
                    <a:lumOff val="35000"/>
                  </a:schemeClr>
                </a:solidFill>
              </a:defRPr>
            </a:lvl1pPr>
          </a:lstStyle>
          <a:p>
            <a:r>
              <a:rPr lang="en-US" dirty="0"/>
              <a:t>Click to edit Master title style</a:t>
            </a:r>
          </a:p>
        </p:txBody>
      </p:sp>
      <p:sp>
        <p:nvSpPr>
          <p:cNvPr id="8" name="Rectangle 6">
            <a:extLst>
              <a:ext uri="{FF2B5EF4-FFF2-40B4-BE49-F238E27FC236}">
                <a16:creationId xmlns:a16="http://schemas.microsoft.com/office/drawing/2014/main" id="{55674156-3125-48CE-B7AD-16F5FF6CA05A}"/>
              </a:ext>
            </a:extLst>
          </p:cNvPr>
          <p:cNvSpPr/>
          <p:nvPr userDrawn="1"/>
        </p:nvSpPr>
        <p:spPr>
          <a:xfrm>
            <a:off x="0" y="6597352"/>
            <a:ext cx="12192000" cy="26064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0" name="텍스트 개체 틀 2">
            <a:extLst>
              <a:ext uri="{FF2B5EF4-FFF2-40B4-BE49-F238E27FC236}">
                <a16:creationId xmlns:a16="http://schemas.microsoft.com/office/drawing/2014/main" id="{BEA53C6E-B822-48C1-AE43-123E9E431F64}"/>
              </a:ext>
            </a:extLst>
          </p:cNvPr>
          <p:cNvSpPr>
            <a:spLocks noGrp="1"/>
          </p:cNvSpPr>
          <p:nvPr>
            <p:ph type="body" sz="quarter" idx="41" hasCustomPrompt="1"/>
          </p:nvPr>
        </p:nvSpPr>
        <p:spPr>
          <a:xfrm>
            <a:off x="0" y="1005381"/>
            <a:ext cx="12192000" cy="419379"/>
          </a:xfrm>
          <a:prstGeom prst="rect">
            <a:avLst/>
          </a:prstGeom>
        </p:spPr>
        <p:txBody>
          <a:bodyPr anchor="ctr"/>
          <a:lstStyle>
            <a:lvl1pPr marL="0" marR="0" indent="0" algn="ctr" defTabSz="914400" rtl="0" eaLnBrk="1" fontAlgn="auto" latinLnBrk="1" hangingPunct="1">
              <a:lnSpc>
                <a:spcPct val="90000"/>
              </a:lnSpc>
              <a:spcBef>
                <a:spcPts val="1000"/>
              </a:spcBef>
              <a:spcAft>
                <a:spcPts val="0"/>
              </a:spcAft>
              <a:buClrTx/>
              <a:buSzTx/>
              <a:buFontTx/>
              <a:buNone/>
              <a:tabLst/>
              <a:defRPr sz="2400" b="0">
                <a:solidFill>
                  <a:schemeClr val="tx1">
                    <a:lumMod val="65000"/>
                    <a:lumOff val="35000"/>
                  </a:schemeClr>
                </a:solidFill>
              </a:defRPr>
            </a:lvl1pPr>
          </a:lstStyle>
          <a:p>
            <a:pPr marL="0" marR="0" lvl="0" indent="0" algn="ctr" defTabSz="914400" rtl="0" eaLnBrk="1" fontAlgn="auto" latinLnBrk="1" hangingPunct="1">
              <a:lnSpc>
                <a:spcPct val="90000"/>
              </a:lnSpc>
              <a:spcBef>
                <a:spcPts val="1000"/>
              </a:spcBef>
              <a:spcAft>
                <a:spcPts val="0"/>
              </a:spcAft>
              <a:buClrTx/>
              <a:buSzTx/>
              <a:buFontTx/>
              <a:buNone/>
              <a:tabLst/>
              <a:defRPr/>
            </a:pPr>
            <a:r>
              <a:rPr lang="en-US" altLang="ko-KR" dirty="0"/>
              <a:t>Subtitle in this line</a:t>
            </a:r>
            <a:endParaRPr lang="ko-KR" altLang="en-US" dirty="0"/>
          </a:p>
        </p:txBody>
      </p:sp>
    </p:spTree>
    <p:extLst>
      <p:ext uri="{BB962C8B-B14F-4D97-AF65-F5344CB8AC3E}">
        <p14:creationId xmlns:p14="http://schemas.microsoft.com/office/powerpoint/2010/main" val="2642715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427CF4F-D092-439A-9955-73F581B37086}" type="datetime1">
              <a:rPr lang="en-US" smtClean="0"/>
              <a:t>5/16/2025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B6DEE9-26F1-43A8-86A6-562EAD94AE7B}" type="slidenum">
              <a:rPr lang="en-US" smtClean="0"/>
              <a:t>‹#›</a:t>
            </a:fld>
            <a:endParaRPr lang="en-US"/>
          </a:p>
        </p:txBody>
      </p:sp>
    </p:spTree>
    <p:extLst>
      <p:ext uri="{BB962C8B-B14F-4D97-AF65-F5344CB8AC3E}">
        <p14:creationId xmlns:p14="http://schemas.microsoft.com/office/powerpoint/2010/main" val="1613470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B53FE90-AFD3-4419-BF12-CF4D73E318C4}" type="datetime1">
              <a:rPr lang="en-US" smtClean="0"/>
              <a:t>5/16/2025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B6DEE9-26F1-43A8-86A6-562EAD94AE7B}" type="slidenum">
              <a:rPr lang="en-US" smtClean="0"/>
              <a:t>‹#›</a:t>
            </a:fld>
            <a:endParaRPr lang="en-US"/>
          </a:p>
        </p:txBody>
      </p:sp>
    </p:spTree>
    <p:extLst>
      <p:ext uri="{BB962C8B-B14F-4D97-AF65-F5344CB8AC3E}">
        <p14:creationId xmlns:p14="http://schemas.microsoft.com/office/powerpoint/2010/main" val="2297769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0EDE30B-5116-4EC7-9C10-8872C5398BDF}" type="datetime1">
              <a:rPr lang="en-US" smtClean="0"/>
              <a:t>5/16/2025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B6DEE9-26F1-43A8-86A6-562EAD94AE7B}" type="slidenum">
              <a:rPr lang="en-US" smtClean="0"/>
              <a:t>‹#›</a:t>
            </a:fld>
            <a:endParaRPr lang="en-US"/>
          </a:p>
        </p:txBody>
      </p:sp>
    </p:spTree>
    <p:extLst>
      <p:ext uri="{BB962C8B-B14F-4D97-AF65-F5344CB8AC3E}">
        <p14:creationId xmlns:p14="http://schemas.microsoft.com/office/powerpoint/2010/main" val="611951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C2ECB7-E4DE-4314-A2A2-CA69CD231693}" type="datetime1">
              <a:rPr lang="en-US" smtClean="0"/>
              <a:t>5/16/2025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9006385" y="5496541"/>
            <a:ext cx="2743200" cy="365125"/>
          </a:xfrm>
        </p:spPr>
        <p:txBody>
          <a:bodyPr/>
          <a:lstStyle>
            <a:lvl1pPr>
              <a:defRPr sz="2800" b="1" i="1">
                <a:solidFill>
                  <a:schemeClr val="tx1"/>
                </a:solidFill>
                <a:latin typeface="Ebrima" panose="02000000000000000000" pitchFamily="2" charset="0"/>
                <a:ea typeface="Ebrima" panose="02000000000000000000" pitchFamily="2" charset="0"/>
                <a:cs typeface="Ebrima" panose="02000000000000000000" pitchFamily="2" charset="0"/>
              </a:defRPr>
            </a:lvl1pPr>
          </a:lstStyle>
          <a:p>
            <a:fld id="{A0B6DEE9-26F1-43A8-86A6-562EAD94AE7B}" type="slidenum">
              <a:rPr lang="en-US" smtClean="0"/>
              <a:pPr/>
              <a:t>‹#›</a:t>
            </a:fld>
            <a:endParaRPr lang="en-US" dirty="0"/>
          </a:p>
        </p:txBody>
      </p:sp>
    </p:spTree>
    <p:extLst>
      <p:ext uri="{BB962C8B-B14F-4D97-AF65-F5344CB8AC3E}">
        <p14:creationId xmlns:p14="http://schemas.microsoft.com/office/powerpoint/2010/main" val="3960306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826AA23-27F0-47FB-8C31-DBD9B0E3D960}" type="datetime1">
              <a:rPr lang="en-US" smtClean="0"/>
              <a:t>5/16/2025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B6DEE9-26F1-43A8-86A6-562EAD94AE7B}" type="slidenum">
              <a:rPr lang="en-US" smtClean="0"/>
              <a:t>‹#›</a:t>
            </a:fld>
            <a:endParaRPr lang="en-US"/>
          </a:p>
        </p:txBody>
      </p:sp>
    </p:spTree>
    <p:extLst>
      <p:ext uri="{BB962C8B-B14F-4D97-AF65-F5344CB8AC3E}">
        <p14:creationId xmlns:p14="http://schemas.microsoft.com/office/powerpoint/2010/main" val="2569388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950AD77-1B57-45CF-B3E8-E646C2D1D7F4}" type="datetime1">
              <a:rPr lang="en-US" smtClean="0"/>
              <a:t>5/16/2025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B6DEE9-26F1-43A8-86A6-562EAD94AE7B}" type="slidenum">
              <a:rPr lang="en-US" smtClean="0"/>
              <a:t>‹#›</a:t>
            </a:fld>
            <a:endParaRPr lang="en-US"/>
          </a:p>
        </p:txBody>
      </p:sp>
    </p:spTree>
    <p:extLst>
      <p:ext uri="{BB962C8B-B14F-4D97-AF65-F5344CB8AC3E}">
        <p14:creationId xmlns:p14="http://schemas.microsoft.com/office/powerpoint/2010/main" val="153349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87E05C-4115-448F-93A7-1D357CB8B0A0}" type="datetime1">
              <a:rPr lang="en-US" smtClean="0"/>
              <a:t>5/16/2025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B6DEE9-26F1-43A8-86A6-562EAD94AE7B}" type="slidenum">
              <a:rPr lang="en-US" smtClean="0"/>
              <a:t>‹#›</a:t>
            </a:fld>
            <a:endParaRPr lang="en-US"/>
          </a:p>
        </p:txBody>
      </p:sp>
    </p:spTree>
    <p:extLst>
      <p:ext uri="{BB962C8B-B14F-4D97-AF65-F5344CB8AC3E}">
        <p14:creationId xmlns:p14="http://schemas.microsoft.com/office/powerpoint/2010/main" val="39922914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E35D069D-1D9E-4FC3-9FA4-0EA3419417AF}" type="datetime1">
              <a:rPr lang="en-US" smtClean="0"/>
              <a:t>5/16/2025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B82CCC60-E8CD-4174-8B1A-7DF615B22EEF}" type="slidenum">
              <a:rPr lang="en-US" smtClean="0"/>
              <a:pPr/>
              <a:t>‹#›</a:t>
            </a:fld>
            <a:endParaRPr lang="en-US"/>
          </a:p>
        </p:txBody>
      </p:sp>
      <p:sp>
        <p:nvSpPr>
          <p:cNvPr id="7" name="TextBox 6">
            <a:extLst>
              <a:ext uri="{FF2B5EF4-FFF2-40B4-BE49-F238E27FC236}">
                <a16:creationId xmlns:a16="http://schemas.microsoft.com/office/drawing/2014/main" id="{11E867DF-3DCA-4725-94F0-F2B6BD747A82}"/>
              </a:ext>
            </a:extLst>
          </p:cNvPr>
          <p:cNvSpPr txBox="1"/>
          <p:nvPr userDrawn="1"/>
        </p:nvSpPr>
        <p:spPr>
          <a:xfrm>
            <a:off x="-12200" y="6951663"/>
            <a:ext cx="11186167" cy="666977"/>
          </a:xfrm>
          <a:prstGeom prst="rect">
            <a:avLst/>
          </a:prstGeom>
          <a:noFill/>
        </p:spPr>
        <p:txBody>
          <a:bodyPr wrap="square" rtlCol="0">
            <a:spAutoFit/>
          </a:bodyPr>
          <a:lstStyle/>
          <a:p>
            <a:r>
              <a:rPr lang="en-US" sz="1867" dirty="0">
                <a:solidFill>
                  <a:schemeClr val="bg1">
                    <a:lumMod val="65000"/>
                  </a:schemeClr>
                </a:solidFill>
              </a:rPr>
              <a:t>This presentation uses a free template provided by FPPT.com</a:t>
            </a:r>
          </a:p>
          <a:p>
            <a:r>
              <a:rPr lang="en-US" sz="1867" dirty="0">
                <a:solidFill>
                  <a:schemeClr val="bg1">
                    <a:lumMod val="65000"/>
                  </a:schemeClr>
                </a:solidFill>
              </a:rPr>
              <a:t>www.free-power-point-templates.com</a:t>
            </a:r>
          </a:p>
        </p:txBody>
      </p:sp>
    </p:spTree>
    <p:extLst>
      <p:ext uri="{BB962C8B-B14F-4D97-AF65-F5344CB8AC3E}">
        <p14:creationId xmlns:p14="http://schemas.microsoft.com/office/powerpoint/2010/main" val="420019025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ftr="0" dt="0"/>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952218-1C5F-44F0-A401-3C7E28D9D1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AB49250-CC99-45CC-9F97-CE373D3096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6E907B9-01D0-44D7-909B-41F4CF1DC1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E1E4A4-A14D-45F6-B162-19F498A8F4B7}" type="datetime1">
              <a:rPr lang="en-GB" smtClean="0"/>
              <a:pPr/>
              <a:t>16-05-2025</a:t>
            </a:fld>
            <a:endParaRPr lang="en-GB"/>
          </a:p>
        </p:txBody>
      </p:sp>
      <p:sp>
        <p:nvSpPr>
          <p:cNvPr id="5" name="Footer Placeholder 4">
            <a:extLst>
              <a:ext uri="{FF2B5EF4-FFF2-40B4-BE49-F238E27FC236}">
                <a16:creationId xmlns:a16="http://schemas.microsoft.com/office/drawing/2014/main" id="{FF5F7858-49DD-4F4E-A267-F326B311D7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A29FB11-F2BB-49FE-8779-2275283803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727F4D-7087-4A90-AD26-095DC0956CDF}" type="slidenum">
              <a:rPr lang="en-GB" smtClean="0"/>
              <a:pPr/>
              <a:t>‹#›</a:t>
            </a:fld>
            <a:endParaRPr lang="en-GB"/>
          </a:p>
        </p:txBody>
      </p:sp>
    </p:spTree>
    <p:extLst>
      <p:ext uri="{BB962C8B-B14F-4D97-AF65-F5344CB8AC3E}">
        <p14:creationId xmlns:p14="http://schemas.microsoft.com/office/powerpoint/2010/main" val="592018943"/>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chart" Target="../charts/chart1.xml"/><Relationship Id="rId4" Type="http://schemas.openxmlformats.org/officeDocument/2006/relationships/hyperlink" Target="http://www.free-powerpoint-templates-design.com/free-powerpoint-templates-design"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25.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jpeg"/><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hyperlink" Target="http://www.free-powerpoint-templates-design.com/free-powerpoint-templates-design"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hyperlink" Target="http://www.free-powerpoint-templates-design.com/free-powerpoint-templates-design"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hyperlink" Target="http://www.free-powerpoint-templates-design.com/free-powerpoint-templates-design"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5.xml"/><Relationship Id="rId4" Type="http://schemas.openxmlformats.org/officeDocument/2006/relationships/hyperlink" Target="http://www.free-powerpoint-templates-design.com/free-powerpoint-templates-desig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11694"/>
            <a:ext cx="12191999" cy="1703703"/>
          </a:xfrm>
          <a:gradFill flip="none" rotWithShape="1">
            <a:gsLst>
              <a:gs pos="0">
                <a:srgbClr val="547699">
                  <a:shade val="30000"/>
                  <a:satMod val="115000"/>
                </a:srgbClr>
              </a:gs>
              <a:gs pos="50000">
                <a:srgbClr val="547699">
                  <a:shade val="67500"/>
                  <a:satMod val="115000"/>
                </a:srgbClr>
              </a:gs>
              <a:gs pos="100000">
                <a:srgbClr val="547699">
                  <a:shade val="100000"/>
                  <a:satMod val="115000"/>
                </a:srgbClr>
              </a:gs>
            </a:gsLst>
            <a:lin ang="16200000" scaled="1"/>
            <a:tileRect/>
          </a:gradFill>
        </p:spPr>
        <p:txBody>
          <a:bodyPr>
            <a:noAutofit/>
          </a:bodyPr>
          <a:lstStyle/>
          <a:p>
            <a:pPr>
              <a:spcBef>
                <a:spcPts val="0"/>
              </a:spcBef>
              <a:defRPr/>
            </a:pPr>
            <a:r>
              <a:rPr lang="en-US" sz="3733" b="1" cap="all" spc="307" dirty="0">
                <a:effectLst>
                  <a:outerShdw blurRad="38100" dist="38100" dir="2700000" algn="tl">
                    <a:srgbClr val="000000">
                      <a:alpha val="43137"/>
                    </a:srgbClr>
                  </a:outerShdw>
                </a:effectLst>
                <a:latin typeface="Century Gothic" pitchFamily="34" charset="0"/>
                <a:ea typeface="Tahoma" pitchFamily="34" charset="0"/>
                <a:cs typeface="Tahoma" pitchFamily="34" charset="0"/>
              </a:rPr>
              <a:t>MONTHLY MARKET REVIEW AND Forecast </a:t>
            </a:r>
            <a:br>
              <a:rPr lang="en-US" sz="3733" b="1" dirty="0">
                <a:effectLst>
                  <a:outerShdw blurRad="38100" dist="38100" dir="2700000" algn="tl">
                    <a:srgbClr val="000000">
                      <a:alpha val="43137"/>
                    </a:srgbClr>
                  </a:outerShdw>
                </a:effectLst>
              </a:rPr>
            </a:br>
            <a:r>
              <a:rPr lang="en-US" sz="2933" b="1" cap="all" spc="307" dirty="0">
                <a:solidFill>
                  <a:schemeClr val="tx2">
                    <a:lumMod val="20000"/>
                    <a:lumOff val="80000"/>
                  </a:schemeClr>
                </a:solidFill>
                <a:effectLst>
                  <a:outerShdw blurRad="38100" dist="38100" dir="2700000" algn="tl">
                    <a:srgbClr val="000000">
                      <a:alpha val="43137"/>
                    </a:srgbClr>
                  </a:outerShdw>
                </a:effectLst>
                <a:latin typeface="Century Gothic" pitchFamily="34" charset="0"/>
                <a:ea typeface="Tahoma" pitchFamily="34" charset="0"/>
                <a:cs typeface="Tahoma" pitchFamily="34" charset="0"/>
              </a:rPr>
              <a:t>FOR APRIL 2025</a:t>
            </a:r>
            <a:endParaRPr lang="en-US" sz="3733" b="1" dirty="0">
              <a:solidFill>
                <a:schemeClr val="tx2">
                  <a:lumMod val="20000"/>
                  <a:lumOff val="80000"/>
                </a:schemeClr>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6095999" y="3976169"/>
            <a:ext cx="6062437" cy="847240"/>
          </a:xfrm>
        </p:spPr>
        <p:txBody>
          <a:bodyPr>
            <a:normAutofit/>
          </a:bodyPr>
          <a:lstStyle/>
          <a:p>
            <a:r>
              <a:rPr lang="en-US" sz="2800" b="1" dirty="0">
                <a:solidFill>
                  <a:srgbClr val="D2F1FC"/>
                </a:solidFill>
                <a:effectLst>
                  <a:outerShdw blurRad="38100" dist="38100" dir="2700000" algn="tl">
                    <a:srgbClr val="000000">
                      <a:alpha val="43137"/>
                    </a:srgbClr>
                  </a:outerShdw>
                </a:effectLst>
              </a:rPr>
              <a:t>TRUSTFUND PENSIONS LTD RESEARCH</a:t>
            </a:r>
          </a:p>
        </p:txBody>
      </p:sp>
      <p:sp>
        <p:nvSpPr>
          <p:cNvPr id="4" name="Rectangle 3">
            <a:extLst>
              <a:ext uri="{FF2B5EF4-FFF2-40B4-BE49-F238E27FC236}">
                <a16:creationId xmlns:a16="http://schemas.microsoft.com/office/drawing/2014/main" id="{4CC9C1A9-116D-41DC-9C06-63E20D1FBA75}"/>
              </a:ext>
            </a:extLst>
          </p:cNvPr>
          <p:cNvSpPr/>
          <p:nvPr/>
        </p:nvSpPr>
        <p:spPr>
          <a:xfrm>
            <a:off x="1097281" y="6364806"/>
            <a:ext cx="4895556" cy="246187"/>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200" b="1" i="0" u="none" strike="noStrike" kern="1200" cap="small" spc="1600" normalizeH="0" baseline="0" noProof="0" dirty="0">
                <a:ln>
                  <a:noFill/>
                </a:ln>
                <a:solidFill>
                  <a:prstClr val="white"/>
                </a:solidFill>
                <a:effectLst>
                  <a:outerShdw blurRad="38100" dist="38100" dir="2700000" algn="tl">
                    <a:srgbClr val="000000">
                      <a:alpha val="43137"/>
                    </a:srgbClr>
                  </a:outerShdw>
                </a:effectLst>
                <a:uLnTx/>
                <a:uFillTx/>
                <a:latin typeface="Century Gothic" pitchFamily="34" charset="0"/>
                <a:ea typeface="+mn-ea"/>
                <a:cs typeface="+mn-cs"/>
              </a:rPr>
              <a:t>MAY 2025</a:t>
            </a:r>
          </a:p>
        </p:txBody>
      </p:sp>
      <p:pic>
        <p:nvPicPr>
          <p:cNvPr id="7" name="Picture 6" descr="A picture containing drawing, clock&#10;&#10;Description automatically generated">
            <a:extLst>
              <a:ext uri="{FF2B5EF4-FFF2-40B4-BE49-F238E27FC236}">
                <a16:creationId xmlns:a16="http://schemas.microsoft.com/office/drawing/2014/main" id="{92F93099-6EAA-40C1-B93E-F1B595B0891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00544" y="5477643"/>
            <a:ext cx="2910776" cy="1010256"/>
          </a:xfrm>
          <a:prstGeom prst="rect">
            <a:avLst/>
          </a:prstGeom>
          <a:noFill/>
        </p:spPr>
      </p:pic>
      <p:pic>
        <p:nvPicPr>
          <p:cNvPr id="8" name="Content Placeholder 3">
            <a:extLst>
              <a:ext uri="{FF2B5EF4-FFF2-40B4-BE49-F238E27FC236}">
                <a16:creationId xmlns:a16="http://schemas.microsoft.com/office/drawing/2014/main" id="{B8A02DDF-82BD-4A28-B500-7A9110D0E7FD}"/>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54765" y="371657"/>
            <a:ext cx="747092" cy="303592"/>
          </a:xfrm>
          <a:prstGeom prst="rect">
            <a:avLst/>
          </a:prstGeom>
        </p:spPr>
      </p:pic>
    </p:spTree>
    <p:extLst>
      <p:ext uri="{BB962C8B-B14F-4D97-AF65-F5344CB8AC3E}">
        <p14:creationId xmlns:p14="http://schemas.microsoft.com/office/powerpoint/2010/main" val="3639203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51" y="-13224"/>
            <a:ext cx="12192000" cy="6875792"/>
          </a:xfrm>
          <a:prstGeom prst="rect">
            <a:avLst/>
          </a:prstGeom>
        </p:spPr>
      </p:pic>
      <p:cxnSp>
        <p:nvCxnSpPr>
          <p:cNvPr id="3" name="Straight Connector 2">
            <a:extLst>
              <a:ext uri="{FF2B5EF4-FFF2-40B4-BE49-F238E27FC236}">
                <a16:creationId xmlns:a16="http://schemas.microsoft.com/office/drawing/2014/main" id="{A3E6C631-FB3D-44AF-B644-E76FB8DE7379}"/>
              </a:ext>
            </a:extLst>
          </p:cNvPr>
          <p:cNvCxnSpPr>
            <a:cxnSpLocks/>
          </p:cNvCxnSpPr>
          <p:nvPr/>
        </p:nvCxnSpPr>
        <p:spPr>
          <a:xfrm>
            <a:off x="28135" y="1041008"/>
            <a:ext cx="10424160" cy="0"/>
          </a:xfrm>
          <a:prstGeom prst="line">
            <a:avLst/>
          </a:prstGeom>
          <a:ln w="38100">
            <a:solidFill>
              <a:schemeClr val="bg2">
                <a:lumMod val="10000"/>
              </a:schemeClr>
            </a:solidFill>
          </a:ln>
        </p:spPr>
        <p:style>
          <a:lnRef idx="3">
            <a:schemeClr val="accent2"/>
          </a:lnRef>
          <a:fillRef idx="0">
            <a:schemeClr val="accent2"/>
          </a:fillRef>
          <a:effectRef idx="2">
            <a:schemeClr val="accent2"/>
          </a:effectRef>
          <a:fontRef idx="minor">
            <a:schemeClr val="tx1"/>
          </a:fontRef>
        </p:style>
      </p:cxnSp>
      <p:sp>
        <p:nvSpPr>
          <p:cNvPr id="6" name="TextBox 5">
            <a:extLst>
              <a:ext uri="{FF2B5EF4-FFF2-40B4-BE49-F238E27FC236}">
                <a16:creationId xmlns:a16="http://schemas.microsoft.com/office/drawing/2014/main" id="{B3228DB4-9D97-4816-91E4-E38C4A739B1E}"/>
              </a:ext>
            </a:extLst>
          </p:cNvPr>
          <p:cNvSpPr txBox="1"/>
          <p:nvPr/>
        </p:nvSpPr>
        <p:spPr>
          <a:xfrm>
            <a:off x="2067073" y="194654"/>
            <a:ext cx="8102992" cy="707886"/>
          </a:xfrm>
          <a:prstGeom prst="rect">
            <a:avLst/>
          </a:prstGeom>
          <a:noFill/>
          <a:scene3d>
            <a:camera prst="orthographicFront"/>
            <a:lightRig rig="threePt" dir="t"/>
          </a:scene3d>
          <a:sp3d>
            <a:bevelT/>
          </a:sp3d>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1A4664"/>
                </a:solidFill>
                <a:effectLst/>
                <a:uLnTx/>
                <a:uFillTx/>
                <a:latin typeface="Trebuchet MS" panose="020B0603020202020204" pitchFamily="34" charset="0"/>
                <a:ea typeface="+mn-ea"/>
                <a:cs typeface="+mn-cs"/>
              </a:rPr>
              <a:t>GLOBAL MARKET REVIEW</a:t>
            </a:r>
          </a:p>
        </p:txBody>
      </p:sp>
      <p:pic>
        <p:nvPicPr>
          <p:cNvPr id="9" name="Picture 8">
            <a:extLst>
              <a:ext uri="{FF2B5EF4-FFF2-40B4-BE49-F238E27FC236}">
                <a16:creationId xmlns:a16="http://schemas.microsoft.com/office/drawing/2014/main" id="{28989AFF-F72E-409D-928E-5E72AFD6A6CD}"/>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8132" y="8961"/>
            <a:ext cx="1927277" cy="592375"/>
          </a:xfrm>
          <a:prstGeom prst="rect">
            <a:avLst/>
          </a:prstGeom>
        </p:spPr>
      </p:pic>
      <p:sp>
        <p:nvSpPr>
          <p:cNvPr id="10" name="TextBox 6">
            <a:hlinkClick r:id="rId4"/>
            <a:extLst>
              <a:ext uri="{FF2B5EF4-FFF2-40B4-BE49-F238E27FC236}">
                <a16:creationId xmlns:a16="http://schemas.microsoft.com/office/drawing/2014/main" id="{08516576-2B3F-438D-8DCD-9F7574847447}"/>
              </a:ext>
            </a:extLst>
          </p:cNvPr>
          <p:cNvSpPr txBox="1">
            <a:spLocks/>
          </p:cNvSpPr>
          <p:nvPr/>
        </p:nvSpPr>
        <p:spPr>
          <a:xfrm>
            <a:off x="-42204" y="602809"/>
            <a:ext cx="2461846" cy="468718"/>
          </a:xfrm>
          <a:prstGeom prst="rect">
            <a:avLst/>
          </a:prstGeom>
          <a:noFill/>
        </p:spPr>
        <p:txBody>
          <a:bodyPr wrap="square" rtlCol="0">
            <a:spAutoFit/>
          </a:bodyPr>
          <a:lstStyle/>
          <a:p>
            <a:pPr marL="0" marR="0" lvl="0" indent="0" algn="l" defTabSz="914400" rtl="0" eaLnBrk="1" fontAlgn="auto" latinLnBrk="1" hangingPunct="1">
              <a:lnSpc>
                <a:spcPct val="115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632423"/>
                </a:solidFill>
                <a:effectLst/>
                <a:uLnTx/>
                <a:uFillTx/>
                <a:latin typeface="Arial" panose="020B0604020202020204" pitchFamily="34" charset="0"/>
                <a:ea typeface="Calibri" panose="020F0502020204030204" pitchFamily="34" charset="0"/>
                <a:cs typeface="+mn-cs"/>
              </a:rPr>
              <a:t>INVESTMENT RESEARCH</a:t>
            </a:r>
            <a:endParaRPr kumimoji="0" lang="en-GB" sz="13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a:p>
            <a:pPr marL="0" marR="0" lvl="0" indent="0" algn="l" defTabSz="914400" rtl="0" eaLnBrk="1" fontAlgn="auto" latinLnBrk="1" hangingPunct="1">
              <a:lnSpc>
                <a:spcPct val="115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F243E"/>
                </a:solidFill>
                <a:effectLst/>
                <a:uLnTx/>
                <a:uFillTx/>
                <a:latin typeface="Arial" panose="020B0604020202020204" pitchFamily="34" charset="0"/>
                <a:ea typeface="Calibri" panose="020F0502020204030204" pitchFamily="34" charset="0"/>
                <a:cs typeface="+mn-cs"/>
              </a:rPr>
              <a:t>TRUSTFUND PENSIONS LIMITED</a:t>
            </a:r>
            <a:endParaRPr kumimoji="0" lang="en-GB" sz="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5" name="TextBox 4">
            <a:extLst>
              <a:ext uri="{FF2B5EF4-FFF2-40B4-BE49-F238E27FC236}">
                <a16:creationId xmlns:a16="http://schemas.microsoft.com/office/drawing/2014/main" id="{E8BFAD48-7609-4DF7-87E2-F56F22A49824}"/>
              </a:ext>
            </a:extLst>
          </p:cNvPr>
          <p:cNvSpPr txBox="1"/>
          <p:nvPr/>
        </p:nvSpPr>
        <p:spPr>
          <a:xfrm>
            <a:off x="28131" y="5472003"/>
            <a:ext cx="4929223" cy="1071640"/>
          </a:xfrm>
          <a:prstGeom prst="rect">
            <a:avLst/>
          </a:prstGeom>
          <a:noFill/>
        </p:spPr>
        <p:txBody>
          <a:bodyPr wrap="square" rtlCol="0">
            <a:spAutoFit/>
          </a:bodyP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sz="1000" b="0" i="1"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*NGX – Nigerian Stock Exchange Mainboard Index</a:t>
            </a:r>
          </a:p>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sz="1000" b="0" i="1"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*STOXX Europe 600 – Index that tracks top 600 companies across Europe</a:t>
            </a:r>
          </a:p>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sz="1000" b="0" i="1"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*Nikkei 225 tracks top 225 large companies across sectors in Japan</a:t>
            </a:r>
          </a:p>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sz="1000" b="0" i="1"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**S&amp;P 500 tracks top 500 companies in USA</a:t>
            </a:r>
          </a:p>
          <a:p>
            <a:pPr marL="0" marR="0" lvl="0" indent="0" algn="just" defTabSz="914400" rtl="0" eaLnBrk="1" fontAlgn="auto" latinLnBrk="0" hangingPunct="1">
              <a:lnSpc>
                <a:spcPct val="130000"/>
              </a:lnSpc>
              <a:spcBef>
                <a:spcPts val="0"/>
              </a:spcBef>
              <a:spcAft>
                <a:spcPts val="0"/>
              </a:spcAft>
              <a:buClrTx/>
              <a:buSzTx/>
              <a:buFontTx/>
              <a:buNone/>
              <a:tabLst/>
              <a:defRPr/>
            </a:pPr>
            <a:endParaRPr kumimoji="0" lang="en-US" sz="1000" b="0" i="1"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endParaRPr>
          </a:p>
        </p:txBody>
      </p:sp>
      <p:sp>
        <p:nvSpPr>
          <p:cNvPr id="15" name="TextBox 14">
            <a:extLst>
              <a:ext uri="{FF2B5EF4-FFF2-40B4-BE49-F238E27FC236}">
                <a16:creationId xmlns:a16="http://schemas.microsoft.com/office/drawing/2014/main" id="{E108F998-AB62-40AC-AE51-C34FD3FBE912}"/>
              </a:ext>
            </a:extLst>
          </p:cNvPr>
          <p:cNvSpPr txBox="1"/>
          <p:nvPr/>
        </p:nvSpPr>
        <p:spPr>
          <a:xfrm>
            <a:off x="4417255" y="1058719"/>
            <a:ext cx="7449902" cy="338554"/>
          </a:xfrm>
          <a:prstGeom prst="rect">
            <a:avLst/>
          </a:prstGeom>
          <a:solidFill>
            <a:srgbClr val="0070C0"/>
          </a:solidFill>
          <a:ln>
            <a:solidFill>
              <a:schemeClr val="bg1">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Ebrima" panose="02000000000000000000" pitchFamily="2" charset="0"/>
                <a:ea typeface="Ebrima" panose="02000000000000000000" pitchFamily="2" charset="0"/>
                <a:cs typeface="Ebrima" panose="02000000000000000000" pitchFamily="2" charset="0"/>
              </a:rPr>
              <a:t>GLOBAL MACRO MOVERS FOR THE MONTH</a:t>
            </a:r>
          </a:p>
        </p:txBody>
      </p:sp>
      <p:sp>
        <p:nvSpPr>
          <p:cNvPr id="20" name="TextBox 19">
            <a:extLst>
              <a:ext uri="{FF2B5EF4-FFF2-40B4-BE49-F238E27FC236}">
                <a16:creationId xmlns:a16="http://schemas.microsoft.com/office/drawing/2014/main" id="{8C835543-6DE8-42E6-B95B-3C20F2BB508A}"/>
              </a:ext>
            </a:extLst>
          </p:cNvPr>
          <p:cNvSpPr txBox="1"/>
          <p:nvPr/>
        </p:nvSpPr>
        <p:spPr>
          <a:xfrm>
            <a:off x="7097" y="6361313"/>
            <a:ext cx="438912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Source: Schroders, (2025),  Reuters, (2025) </a:t>
            </a:r>
            <a:r>
              <a:rPr lang="en-US" sz="1200" i="1" dirty="0">
                <a:solidFill>
                  <a:prstClr val="black"/>
                </a:solidFill>
                <a:latin typeface="Ebrima" panose="02000000000000000000" pitchFamily="2" charset="0"/>
                <a:ea typeface="Ebrima" panose="02000000000000000000" pitchFamily="2" charset="0"/>
                <a:cs typeface="Ebrima" panose="02000000000000000000" pitchFamily="2" charset="0"/>
              </a:rPr>
              <a:t>Trustfund Research, (2025)</a:t>
            </a:r>
            <a:endParaRPr kumimoji="0" lang="en-US" sz="1200" b="0" i="1"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endParaRPr>
          </a:p>
        </p:txBody>
      </p:sp>
      <p:sp>
        <p:nvSpPr>
          <p:cNvPr id="7" name="AutoShape 2" descr="data:image/png;base64,iVBORw0KGgoAAAANSUhEUgAAAMgAAABFCAYAAAAPdqmYAAAgAElEQVR4Xu1dB3RVVbr+9mm3twCCvaMiJYmKYwd1VFBIbgJYxrHMKBZEIYEo+t6YeeNTgSQUUcc6ltFxgDQUHHt3VIQgSBERuyKQ5PZ2yn5rn5tyT+69uaGMEl/2WqzFyj1nn73/vb/9938T9LY2ZKIESbZCFjnEQ2FseTGuT2HYhR5IpsMhmL6HsrkFq1bJ+t8pdaLePweCcCVEyYxoMAKQAEC2g9AfAe578NxGUHUVVGE9ShzbextJ+sb7n6MA+c91vTd7ruSQv/ZRIvAjoal5ALEAhAOhEUq5Jmjyw7CILyGq3E8E8Spo6g8A/ZSCWwV/cx2+eGMVNtMjsCn8V9htv0WEYYQAvAhwPMATQFGBWDQCnnsTSuJRFHvq9+YM+vrqnRToJQABUFDyV2K2Xwc5xrhCktpsk7MNTimorFyLNUsfRUHpo8Rk+SNURccQVJn9/jLdvKYMoS3rUe+vhs1RhkgQoFrnqul9CYDFlvxbNFSLHbGr8ccBwd65tH2j3hsU6D0AGeEdTAT+UwBiB0DaKZAEiUqpMgyr6zeRwtJV4IWCJEgYp5AATYnRkG8SNr38PBoDD8PquBYhX2YaMmB5nEBz6wtQPMWYRNS9Qey+PnofBXoPQBhtC0teILzpQqiJdEoLJhA5+qTWVH8VCr0lhDfV6tyjvfECoKlBum3zECxZ3owd7s8gCAcjEcsOErsTiAYuxDjXit63tH0j3hsU6F0AyS+5kIjSC4aNn8pFVPVL2sQdjVE7RBLo9yU4fhC0lMNfNIEmYrPRVHcbGvx/hs35p6xchPXrdAPh4EMY77x+bxC7r4/eR4HeBZAhEyViUj8FLx4NTTFSm4lSFDKVtWOxrm4rCkpXEkE4URezUrgIVZSVaKodiRfC4yGYGhELdeo0XdfP7gaCvuUo8VzU+5a2b8R7gwK9CyBsxgWltxHRdA+UpHW3ozGAMKuuQI7Hh0s2oGDC+0TgTzEAhBNAVWU9mmqH4vnYeRC4lxCPZAeIww2EAk+g2HX13iB2Xx+9jwK9DyCDJx5I7PQzEGJLs0IxRZ2ox2BVwxeksHQjOP5Yg4jFC6CKsgZNtQV4PuKFJNUh2g0HYQCJBKZgvOuB3re0fSPeGxTofQABwOWXPk0l6XIoKco6s2Sp6neU63cEsLM/odxmEGI3gEiQQJXEP7G69hIsC94Bq/0uBLNYslh/hKNQ5UJ4PWv2BrH7+uh9FOiVAEHhhDMIx71t5A4ioCTeok11o5BfchWRTH8zAIitDQNIODwZ65c9gobW92BxnKr7QzI1qwOIBFeh2H0SCGlzvPS+Be4b8Z5RoHcChPkIC0o+hiCe0KFjCCZQOVqOpvoaFJS8QgTpXIO1i/k2QGP06w+PxCvfSPgu8hmoJhl0lFRa6hasPvFqz7ZX73+71wIEBd7riWh+UOcSyc0fpRo5FJq2HxG4dQAlBoeiIAFKfDldXXcRng9Uw+ooQyCLeGWyAHJ8GzTtOHg9WR7q/YvfN4PcFOi9ADl+Yh4x0c/Akf7MU04S0UVaU91UFJQ2EFEqShOveBG0ddto/PuNVXg/+A14wQ25iyWsnV4uZt71344i9z25Sdj3xK+ZAr0XIGxV8ksXEat9CmLhH2iMHAOTWkh48a2kbpKiNrCgRDnxIV1T9xssD90Ns21Wdu5hZdzje8SV4zEpz/9rXvy+ueWmQO8GyPCik4lkfpYmgpdh7ciVpHDdp+DE46ClhJiAxWIJoDu/PROvvPsZNoa36iZiOUO4CqMX0z0C/uvgdT+cm3x9T/zaKdC7ATJqlIAtJie+e6kF+aVziWSakeZAZLpHItpI1zQUozHwJOyOKxBoZWp+l7WlgM0FREKr4HL+BqNJF1f9r30r9M0vEwV6N0DaZ5Tv/S0RxJd1n0d7KDz7TVfeEaUbmgbjpc/3Qyj+MeQEMZiH2/tgfg/JBCQSZ6PI8UbfdumjgL6Fej0ZhnuZ1WoNOGH/tPgsZvqNBCrw6QtzUe97H3bnKcngxC7TZqByeQC/7ymUeK7s9TTpm8Beo0DvB8gJE12EagwghxkAwnJAlPhK2lQ3EitCV0CyPYkg07kz+PyYWVdVdiJBhqPU9uNeo25fR72eAtkBUtcyFLzgQr/4Wpy+j2fV5ZdeSyTp4Q7TLscxHCSof2ch3n79S6wMfgHRNEgPTExrBHC6gJB/Morcj/wiK1pZyaGyMiW98RcZRd9HM++OLn9d7M+DmXsEPD8OFCI4/ivEg3Pg7f/gPkvBgyZasJ+6jnDikToXYSEl8XA5PllWg3pfFVyucvgzKOZMtHJ4gLD/bRS7z/rZ51ff6oYg/AXgzgBHEtC0VxGN3I1J+4V+9rH0fTAjBboK4wR1rQ0Y4BmP1hCgaYDZCggC4PdPRKl76T5Lx0LvFCKYF7HxUTn+LzTVjcHy2GBo6lqAmqCkmn7bZsH8IzwnIxEf+bMHJC7+1gLR/hL6uc9AhBnMCGDlgWbfqzC5L8JYksWLuc+uwK9yYEaALG7Nh1Vqgqqy9NS2CVPA7gFCvvfh9Zy2z1Jh4O9t5MDoV6ziCd0RH4xvl/2A+talcLpLs5p1mWLu89+LEvesn31ejaHL4bA9jYDfWISCiXvBwKUocj33HxvTSG8/xMih4DAcHGlGPPQe1r/U8h/7Xi/u2AiQpc2T4HD/E1FW8SNFmdVjk2JbcaDrWJxIMhzF+wgFCkrKAdqKpvrHUddyOkyWd3TOkZp2qw+VAhYHEI9uhj9SiCsGhX/2GTT4H4TDeX2aR193VLYugjdv6l4d05AhEkzHlBAiXAyingJKBupljxgtNO07mlBuwrr6xr36zV9BZ0aA1LdcDqvr6YwAScS3oLVlGK4+PEuVg32MGnXNr8GRdzZCGXQP5h9h5X3CgXEoyXvhFxl5Y+BR2Bx/TMtHYUlaQd8ieD17DyAjSrxE4CrBCcN1UY6qyZJH7YcgA4qqRGk8MRzrl235Reixj37UCJAG/2Ww2J9JB4iVnbafQ3YNxSSSJUZjH5phY3A0JNPriEeNta/auYeT+Tz8S1HinviLjboh8AjsjmsyAiQSWIjxrlv2xti4/NIaKojTdddPapWXrp2LZtBE5DY01c/eG9/9tfRhBEhdy+9gd/0dYZZElCpiWYFEbDMS3w3DpOP3fYDU+1bA7hqTkXuIEptaCJQbjvGWL3+xhVwWeATWLAAJBRaieC8AhBXbkyzX6eE3qSJzpkkzgMSjt2NN3f/fCOYC7xWEFyZAowKF0oDVDQ+ni1g299MIBzIAJPoZftoyDNeduO/qIGzh60P5EMgqaCqXMaRED2UP/DeKXHf9YuBgH270PQqbK7OIFfAtRIlnzzhIfvGdRLJW6jXEcoEjKWIpVKX5+KR2/S9Kl1/q4yeW3kQ4030djIFwoLHoFbsGEJdr6D4fxNfgexgO17UZLVdmGwtc3ApzdDjO/wUU89TF704HCfgWoMQzbbf3yvALzyCS7W0dGKnlVds7ZI5UVma1HThU20ZlZRo+qfvnbn+zN7941BgTsVs2QBSP6MgwZYUGZXl9zwEixzbB6Ry2TwNkMeVhCnwKk/VYvVpJamNlgVi0bjjwOxS7nv3F17Pe9xgcrj9kVtJbFsDbb7cBQgq8b0I0n5WWNMYmrZdhlX+imrYYIP8GJzRDbl2DtS///61qf9QYJ3FYN4DnD+yUOhg0aHQXAbJ6GEaP3rfDwBsDs2B33J1mPrWyMqLBj7Bm/in7RFhHfeAxOByZARJoWYCS3QTI8LEnE9H2QZI7dIk74yVWF6wWNH4zmpb98IsfEvvKAFg8n6Z9Cp4/yAAQqoWMAKnd6YWzXx1CXYL6TLqSvgnFruP2lTllHQcL3+D4jRDEQR11dxn3YGbdWOQiFLmW7xNzeN7/AKzOGzL6Qfz+2Shx37Zb4yzw3kNEy21peTFMz1DkV2lT7XmZIzZ362u/jpeSAa/rwXXhIB0AeegHKw5yXQZVvRyccFZarjbLldBUFnvyEiiYi70TWITjIJm+QyzciNIBmfMoJi7m8bsLxkIU+yEa/gAT+m/qoGxj+ACI/FDEIgMATQARQuDFL+Gwrs0pzi2PD0MiGoHX/YVhpRp8d8Dpuqsj/srmZKKVMRLgsU0OHH7MEdi57QdM2n9HzpV+PtAfsnogNJkD4U1QQSAyh4JFBRfWwEwXItuECgFnJbBqcZzvYNXoje1vb5ix38jzkZDvgNlyEmJdAiiZUzYefQcaloBozJOXbFQj4DkNRNiM8a4VIJnCkgFSWPI6eGm0saILWy6i0ES4EOtWrMs5V/bACO9gcIKApiUbevR8F4EWBd7hoNSPNQ1f7dL7w0sOAk/7QaAECV7GtuBX+OnlPXfk5hcfBo4/BpQ6QCm76yIMqBvax0cKS78Gxx/SwUH0UrZakGBxiwsi9zo8rkLEFFYLKnllQGpj7JrnASamZGo8AEUDQq23oaS/0Y5e/6Ub8NTC6TpbfzUWj0KOTIdMv4RkuhlUPQNmq1NPbkoOim0Q9v+N0LTnEWp9CL87dKvhs/WxIyFqT4CQ00FpAon4M1DcUzCJRPXn/uXPQ5zbCEHYTwc785pHwl54nQ3670t2lsDuqALF4QDdgVhwDkoGVGWc29Lm82EyTYGqngKO76+LLclErORBnMlCpNNPp+EHkKN/QEn/jfrj9b4jIUlLYLIUIBZlXDkzrRlITOb04ehiMdgavQ5Om4CL3MwL2tmYsum0bjYsNPtV5x6J92hT3ek5N+sxpzlgG/QIIVwpqyQG0FdokFyNzUu+z/kue2C4dyiRhMdByUkAjVBV/TsS/FRsWJLdPTDcOxQidzWh5CyADgaIQydfUkz8loJj8XRPYXUtiwXclahnDoUTLgXwBwJ6CjjB0nG0s641he2XjymljQSYBo4/qMOooe9FGiSoa5mD/p6ZaN6T6jYUkFhOhQoodBhKUk7ORv+dyHNWorkt5oj5Idgo2QAkMxN7Oh1YbND63mK/WQCzCEQSPkQCN2DigGRsElPEpeDryHOcidZA8gIdjw3Y4fsLvJ4/dSxinf9PcDn/DFkGouF1cLsLdY70/M4DoQqfweayIewH2GZkGygcOBde92uGTcBoY3PNBM+x26eM42x/MFPCQPs82B0jO1vfQ4nnDCwGB8nPDqIz0bIHtGa06ecCWvyPoch9TReAOInTshWE72ewXrGqL3Li79qa2t+DpSkHBxNEWwn226HhzTeNOmV+aQ0xW6dDTp41EM1APPYibRp6EZAjJJ8B1GH9AJIlX7/oiI1V96+EZ6CprjoNYENG2SH1+x/Cc1MgiJJ+erMA2VTmyA4j/f4XfUN/QBVlJj6pfzcnWIeOPZGI1vshiiN1oLG+u1r02vtmnaU5UdnCMg5S1/IjRGlQxmjXnKNIfaAtKy8WnoGx9k5iLAssh8Ux1nDNQPsJnMkEafgmTXKtSCgBLX4cSgduRW14f3CJLyCIlo4x69Ypv1GEYiKRhg3wOAagOTAVXpce6Yvalsvg9DzTOZ62cQeDc1HkrOj4/NLmP6Ff3p8RDLURbzdyy9puv4KqHAyOE8DxScdkWmzYLhE6ebAk4i2QydGY5EoGGeaX3kJ4/hJQbSRA21lcW8f6adgKAsYFBBBwoEnfOggXoVR7C4T7M1Yt8ZPCCR+DF07o2DBJ8bqZxrnBWL+k+4DGE0qPJSBJbtkRxsLKvcbfAqt4mdqOG3sosdrqIEiFurUt515os8BRRaFK4gasaXw0K9UKiksJJz4FXrBmtOT1hNwdIlZdyw8QTfvvdkftH2MEcbOo3/BMjLd3iisN/rdhsZ2RtcRnTwarxye1XAxvv8VYTg+FHNwIjrN0LCIToaLBlfB6Rhq6q22ZDZN5BhLq/h2Xcy7deQNc/R4wAJb1Hw4sQpErGf9UGy6ERD/Wj8DU+r89GWvHMxRgfpdYpBXB+MEYKB2OhLROPyH3FCCM42lKHLx0JMZZv0d+yTxisk7Tc2GyhZOwBSdMFtZ3b+dM2u9qjEffoT8Ex5CDnK+DsLsg2xgLO8wo3UETiWH4dNlP3ZLgpNLjiYp1IKSzaB/zJ6jyB3R13Skd77I0aZ57B6JpcJoxIReNGWAZvuXY7/FJw9/THh8+/gIimV7Q2U7XKzJy9Z36ewdAapv/ggF5/6WLQJn1vp51yyxdckIDxTAUOzoVu5wAIUkxR2KiFztdtRSxi+lSXJKLhJrPhbf/a3iFHoJIYCMIb+0EiB2IhT9Csftkw2DrAoNB1Bvg9Uzv+PuSHdfB3f+vaQBJDe+oa10Et3sKfK1GHYFteKFTb+6WMO170ReciRJnFd6gdvgDa2F1Hq6HwHTV83pG5eQasYMoEHwdRc5zcOwFhxGL7QvwHJcUT3azscJ68cilRJCuAcef0wUgO2ksMgwbVmzrtveTJw4hMl2X5FBtIExaz96jTbXt+g8hhaX/gmA6LyM4kkXDk7I24ypda5yxASQ5c4zKyklYW99pCCkYfwAh0hrw/ID0krJt91my/aSfEUzsUrJHGbD10WiAYDG1wOR/EU7XWYj3QEnPJGmwb8YTCsLB6ZjQPynKtLeGwOuw2EYjwsJXUhobINNHGDjCwc2g9N8AQiDkKACj4XJJujrGcLOzpR7Ktkv0OLBsAImGV8LrNnIQ9rk33hAMvpslvuvgdqUDJBiogddVjkrKYUTr+7A4T9aDNlnTT18CqNpKELIFlAr6CrKTUj9U2B2GbCWZoQEcNPAQxSDkxAso8dR1zLredx4kcwOsJgtCEVagLrOSzkQoRpdMjeEzGN4JTT4PRZ4m5E8YRXjujaSIsgc1tlkWZiL2v4QXTgThzk8DCB8ZhpW7BxCqKG+haWlSxMovuoxItmcy3u/CMTDFmcPyExAWL0eOAscN0wHTlRvopWQTL9PVted3kEmPPTNfl9EKm9RhVhOKj0GoRgkZCsKdrnPVTJymAyCs94c+FtH/6EvA0UshmsboClZqS97v1wpNfRqEa+O9jPVqvC7JclIz4v4VmHTAqrQ1bfC/B7Pt1I7NloRvUvmjWgKaWo544DFMOrhNKwSwvGUYVOlq8OQIqPRd/LhpQUcMWEaAMBEr9G943adm3lWpgPVdB1sGgISD1ShyzsDi7XYI4heQTEkLGGuiiZ2CzUg4B+7xhZ5LtxfAZL0SqloCnj84TfdjHEqRvwAha3RdgrLK8kyn4BggNQjip/Bvf6LDsnfSxEFEVbfqFprdFt3aiuvJ8WLCCzeDcGd3bJqkDrKNksQwrHp+Z7f0zcJBUgBCSIF3NQRTfnphcbYd6F+A8H1oerHN7D6RxwhlDOG5+eCFI9O4ArsQSVFHY83SN1FQcighZAMIZzXoM3pIjfYTlbUpWFtbaxj/cO/ZROAfAC8ckyaaJq1YgZ45CploEY9uQLHr+Jwb0MglCBr9q2Gy5iOWYspmJ4LJTBEPXYrifrsW/5MJIOyqgnDgbZTk5c4rr/NdD4frwXQdpB0gVILoXwOz9biOMbPxstRclc4H4daDaAI0EGi6b4ItAMf4CURTAgRb8c3693IGdTb6H4Q9W8KUfw687lt7TOvCkgrCm2brh1U2nSnVYpPasc4dOdBE9Dk08ZeTQu0DcMKJRoBo31NZGoZ1zxrNyl0HmBUgiaSSXjD2RMLZVqZ5+fWbvxI3oKn+rxnnPOSiQ4jF8i4IOdhwCLCyTkp8AVbXTkNh6bVESCncoXN+XVQLU04ZjZV1K7P2bTb/Gxx3gKHvzABpvhh293Np+SCM5cvxb5BIHL9LBQVYtY4R01bDbB1hAAhz3EUCy1G8G3f/LY8eCiWxwaCD6JauwJvwekbn3FS5AMI6qG/9G5zuqwxebkYw9p1cugPLYFTVTdCU+RjveCjreNhV1DbHtRljsUKB+1HsuinnXFIfKPRewIG/koJOTGrjqYq4DuJvQNEEQgVQwrgRBdU0JhFQjb6Fo7lFWLJEJSdMaALh8/cuQOQ30VQ7GoUl04hgmmcAcbJu8ht0TV3ST5atsVB0wfSk8eZindu+TZtqz0JB6bNEkC413IDMQmuUWA2a6su77XtEyVQiSQvTnKu6DpLaGgOngRfe1dl+qtmNiVigcSgYjhLn5l1auK46SPtGiwd/h3G7ETT4YvQwxOMbwPGWDpabvOzmHXg9Z+YcW1aA+KtR5J6hv1/nvwA2+4v6BZ+7qviy+TGOa2KFLgJPoch5tS4adW0Ngf+Fw3F7WqiJXv408C8Uu8fknEvXBw4bZSZ5/b4D4Yx+EEECURKPaKtrJ3ffZyVHCtevBseN+I8ApKDkXiKabjUCRDcDX4Omuse6HZtezV/bbJibLv4p39Lt/DHYT1tOeDElgqCNM1LtTKxe+k63fQ8tOphI/Cb90G3f9x1WrNQ3VwQHIK58DkFypbFqZgr1t9yF0n7/vUsL1xiog9Xh7RBp2p2AsjwGRfZ/7VJf7GHGQeT4Rl3mbjdpWnQr1ocodv8mZ3+NvmthdT2cLmL556LI3ekHqW1ein55pWjdTaceY+/MUdjcejdK8u7IABAvLNY6RFjUcWoleoGJBhFoyggUuXYt/bVg4gBC6AYQ0r/r1XNESTyhra7NdRkpIYUTVoHjCwxKuqa10Hj0+JxWrJEXDyaKurGrFYuq8mtYXXsuCryPEcH8B8Mpr4tX8bFoanix27U7YbJI0LIWhOu8d1I3QWvbKI0MJ5y1HpxwWsehmeT0KjXxx+D9fxpDkbp+aMhEOzFpmwzRvLqSrvnSbVKsRKfVcUqa1YlZDTjOj3BwFCbt1/M7+54PLobZPjENIBq9ABeZX8q5obs+0BgaCKpsAi+6O0DMTMysAIPsGpJTiW703wKbc75BtNEv64zcifG2/+n43As+D1S+ES77GQjHkhanXIlHXcfKaEY1BZQORZHzM8PPzATN6QFyQpryya6fjgZrMd45YZfo0x1A5MSTWlPtVbn6IwWl70EQTjVsNHa9tkiPx4e1n3f7/kkTTiUaeTcZ69Rp5qWK/CKaaseioOQZIpgu6wRI0oxP1cS5aGowRjGkb2KJWCgDyDGd8VK6j2YnJfHjiCb+A4J4rvFWY55SQkdj5ZK3uh13UsHfBMKZOzkIs5ypX6cDpMH/Zzidf4K/y8nJNgcTZRT5G1DlEoxzMrNs7pYJIMyESZWxGGvr/tTI1PvfvjTDk7cBkvnwjkqJ7CQRJYp49EyU5HUfhlDvexVWxzmGA8DOPPGRK1Fsf8rwyRWfm6AMuh2Euw6iNJBdo5CpKLz+jq4gq0w8MuopLIPR3yUMhj2vh8z4P4TFfkJGJ6ruvAw+jLhjao/rAOwFgOgXEAlSkeGUZyZgOXELmmoXdrvg+d45RDLPNEgfuiIdm4/VddORX/o0EaXLDQBhPkWVJi1R3bVsHIRxNy5xMDRpIRGlPxq/zUzX8flYU9fpB8v0jWHe6cRirjGKfgILPH0tEwc5EjzP2LSUZoJkIGHijCLHoalPArQenOVHcImfcKE9sxOpIbgUNnupgYPoTkV5HMbbdq+iSEOgDnaH18AF9DI+4few7fPRWS1ILMzEan/GcDd60gyoQeOGosSRDJPo2uqC+0EiBUgoh4OqNkMkLQvaULnkccmTUyGIE/X4r/YTlOkUocArKHGzMHNja/TfBIfzvrTDSAdcW4JXLLIaFA9ApatgI9vx/kfbUZklJ0cv5M2vzyhi9ZCDoHDS7UQQ/tfgp9Blfe17Go2cho0rvs5Io6HjhxOz6V1QOLrGgVEldima6p9DQekTRJCuNHIQFpZMR+Pj3QZIKw1G9ofDWkJE6VnDJk8GjUYoR3+LlUvfzzju4eMOJ4LpfXDcoDQLWSJ2e+YAo/rWefC4p6E1S7lOZqtnQGGX0CRiGgTBD8K/DTU2HePdxkIIjYEGWB1FBoAkU1+LMd65e3WY6n2T4HD9M80CxDhBJPQiQG82yO/M+Zcf+QNEbgGoZk36N9qmzrhiNLwGP30+MqdpNhe/TEYZb9F1o3blXjcgBN6FN++MtNdfojZE/WtgcRylB05mspAxOrMNGglQ8LwfgukbRMKPotRzX1p/Q8cPJJK4Pk1JZ8GKSvwprakud+X6Qu9xBMKnIMwH00U30rSNlKjX4uO69wzfHjHhPCKQR8BxhxhEnKSOEKIKPQ5r677LDBAOVJHPw5r6V7ol76hRAgkO+ASEG9JFP2qlSuxISBxPqLQVhDMCNHkANlOqTsHq4UsMAZcFE84hBA+C5482jjsZjU0V5ZjMAPl7sxMO8UNYHcci2E1YRJsNXV9ApxVoDW6EoJ1mCMNeFlgGs2Mcwm0iW7uVJxrtDD/PtfG6/r6CmhD3r4XVPjgpKqVMg53Y0VAQVFsBkM/0u9JBRsFsKdSBkUj1XrcVrvb7rkSJxyhesW82hq4ET06BLLMAP6p7ylljuRntjd2lztgF1Sg4nAhOTAbftTemTwR9dSjxsPDx9FbffB7M9pd0bp2pPGr7G4zGLExC97LzgC9QhmLXPEOHDCCiuAEcl5cWzavEn9aa6q7oEanzSxcTyTQxzdvNNpumahT0FYCuAuUIIdrJIPzZGb3deimh6CKwuyNZK/A+QQRzFw7CgWryGKyu795gM3EiT77AWnAZAAJ5qJ4hWVCykIjmqenjZnE/TOlWmygo84fIhCAf4E7L7KXXxcLlWF13UfYQ1edaR8BhehO85E6Tq7NR2c2qAoZuRJGjs9B1g/8VWOzndsj87QCRo16Ma8vP6NGqdRVPAuNhcTTqueeGUAGqF6/WTa3ts2MiD6vsnnoitt8JEvS/iTWuc1CZYoplSmZD6yJ4PDfq6WE9jeBgHDUaNnICVikx6L8exe7sPpH6lgq4PLMR6knkMAuCZFa76HbI6mDDPYrHnb8/MdvXg+M8GQDyrNZU97sekTq/9GjCc036VXVdvfNs/RhQ2rldtpgmPUhR3UZjkYIO69eeAmQr/QSEP94YBqMFKaXD0FT3NXQOKsgeb4kAAA21SURBVDWBF/bPGLTJxt0Ri9UW59XV8NIe55XQCrCudlP3Mdy1O0bD7KiDyeROE2cyUVrfDL5HUey5tuPnrsGKHQBJeDHOlkxg2t3G8jU8npkIBNtA0sOQ9Paq7rHID1ASp8HrMWa9MQsTTz7TiblH0bx2Zl3bjkRkaM6sxfqW2XB6KhCLtSeMZaeKHtDH7PzScRhn6szOHDJxEDFrzBrj2iOAsC+zmCnR/ExHLsWurFEyf0OjcuI8rE2xThWUPEkE0xVpVqyecBBUcuSE9UzEGmoUsWiYysoIfNqQNOUWFJ9DePFfOop3NZq3PVJYiVyFNcueZN3l3lGLt+fD7ngQZvNvEEskT+LuOIgvJfeCPZeWD8I80g6mu1yIcbYVu0L3jM82+ufB7pyGOBsbC2fpbkosG5AHXMzzHvsG8cB4lAz8JK3fZeGTwPMfJU27uxEhywCoRyibgUDLJSjtYThNve8GSJa7YZHcCLGM0CwlyPS03FgLLORoXNCWD8ImMWSiREzaegjCUQaZWjSDyNEHtNV1U3aJ3vkTriE89xA4juu2KmNqp6xqClUjVE1cg6aGfxi+l1/6EJGkyZ2HTjLCliqJ3DoIOxIKJ3wKjjfqIFQL0IQ82BCKP8JbQgTxcfB8uj8vGwH0FAJNo0r8RnzS2MHtcwOEdciCGQ8cwoh7M0yWw/U9mEgkF5BtBnaaOWyAP/glwhiJy5ydQW2NwUrk2e/EzrZweib6yLE4ePEYXGjJbBHZpVVs1xX4u2EzH6BHJLNUVqYk65ubLUKbWGCxtmU9Kg2ItUxD6QGZv1/3XT9w9vVwuAYi1EXHyTi2dhksGfQHC9vAcgKRYAUm9FuwS9Op2zEYJvttoPQSWCwWqJTRKzlu1piBxGkCdgTugteV7rQtLJ1JJMucjiQkFiGrKRrVtJPRVPvxLo1FP5GLziW8NAecWNARfm6omNIW6dzG1aiqfAhZnYa1dR+kfSvfey0xWR/uqPSYTAWO03hiMDa88E3OsTE/isl6GRIp2Y6J2Hv0KO4sFiZjeJ9Z1UymBeCEUcnUMBZjm5oibRw3VHU1lRMVBo7XIw6S+tV3dzjQahsLQseA0pFQlUMAmMALcXDCO9AS0zHO2cny2bt1gX4QuXrYbEkrTlxWEI9OQ7Hr/pwE2ZUHGn8aCNE5GYo6AVQbAkES9Es5GVAYQVlGHS++AU19rEecq953DkyWh6ApR3ZszmzjSZXHOW4HwL2ORKQapf0zB8j1ZF7LA4OhCcWg2miADoei9NdzPkTTT0jITyLx4p8waZJxUyT75VBYei/huD+AUhcIt4kq8n9hzR5Ubj9qjAkO69Ug3KUEGguHt+qGGdb0VFYaoYR8AE17Bq7mp9LSeNvnO2SiBEl5jAjS5br4qqo+qiSmZkx8ykSjgpJDQfhawvMnJJVu5XPKyZOwsiG747pwQgkIuZyAngWQvC7jDlNWG4xq/0Aw8gy2vJh2J0vPOEimwS6mEnjf/uA1GygXSZPjU99ZvF6C46gLIWge+GNNmOBp6ske2a1nWAWVK8cMhqoeBM40AFpcBid9B41+jSLbrtWCeugLFw4ZNBgKyyxsE3dYWFrXymAC4cHKuUJIgLZ+j6KB3Wfe7erEmFc/lugPs0VAxPcTJh2c+y6P40r2h0V0I7BqK7Zs2XuX8ZxUcgQUHASQA/VpUPIjVO0brKszFtbobo4nTTgVKj0ISmIl1j6/a/WRDxtlRt6AUQAREQi+hS0vdkk0yvJhRg87dzgU9RBdpBC4HyDLX+equrL7ANnVRe57vo8CvZACfQDphYvWN+SfjwJ9APn5aN33pV5IgT6A9MJF6xvyz0eBPoD8TLQuL791DMdxY1RVVUEozxGyNZGIvbNw4cL0PP6UMU2ePFl0u/PKKMVARaMcoZTneJ7XqPptTdWcbi+7mTlr1mnQyMWEEBqXldoF1bPfZl2Xld1axvPkEEK0qjlz5nzXHQmmTp01QDJrNwA4nVJqFXlhm6LEZ1dXV3droZteUXG1RTCfEI1Gl82bN/flXGQun1zeHy6BJXSNBoVECPdROBR59MEHFxjTBDJ0VF7+3ydwnPx75iaX5cRL8+dX6fWXp5XPvMYsSiNUNbFw7ty53Ybq33jjjXaTyXkDz2O0RjWXKIo7FFmp6gNIrpXbS79PL585v3+//rf4fD6oqirb7XYxFouribh85fz5c57J9pnp06dbCC9+7XQ4B4TDYebLkgVBFBRZXltdPTu/u+GVld06I6+fZ66qavD5W9fWVM3NZ9Hl5TNmfuV0ug/1+/yn1NTMSfdXtHU6bdo0N89LbziczvxAIMCC2H6UJPGwhCxfX1M1O3voDIDpM2a+ccCgA0f9uO2H2TVVc7otxF12xx0Hk7j8isvlOcbv98XYtQNOp9sTCoV8VKNjq6ru6Ta1YsaMij86Xe5HNY0iEAj8GApajnr44cpIeXnFO/0HDDh9547WC6qr786aezR16lSTIJqXuVzu84LBgEYp/cZkMh0sJ+JlfQDZSwDI1U3ZjIq7PW7PrNaWllpR5P6oKPRel9t9vc/n+6imeo6xnldKZ5WVleZAMLLOZrMdFY1ELq2qmv1cZWUlMzZzlZWV3V6HN6185lSbxbowEokELRaLIxiJjL9vXtXz5TNmfiKKpuHxWOKkefPmZHUelpXNHGuz25dHItGQqsSGzZ8//6spU2b1Y8O7//57mrub8/QZM5d5XJ5xPr+vsqZqzp+7fba84ok8T96VvtaWfxOiFQMIayB/dbs8l7e0tq6KhPynPPzww1lvNpsx49bLRcn0dDwW3WmxWvtHwqEp8+ZVP1BeXrHCZrePiYQT51RV3fV6tjHcfPPMo80WkaWS06gcO/W+mpoPpk6d6rTZbHwfQHLt7L30OwNInidvVktr61M1VbOvLC+vuNHpct8fCPg/qa7KzgnaAWKxWI6KhGPzKKe8y3OciVDhq1wn6/SKipucVsd9/kCgQRCE3yqKvGF+TdXI6eUzm0ySKT8XQG65ZdbJVpv4AaUaEolEAzjuuY2fftLw4ovpDrWuZOopQJKnt2Wz3W4/JBj2l86vrtbriJWVlQ3mBWmjplEuTpXjFlVXGx3QKR9kALHabE+HQ6HlIChg0boOu/WoQCi81G5zFOUCyB133HFgNCZ/Y7FYuGg0+ho44e++5m21jz/+eLAPIHsJALm6YQCxWW2zwuHwNkqxkRCc6XK7eX+rr7KmJvsJywASDEXW8rxwNM/zYP8sFitaWlpera6697fdnswVFTflOfPu8/tablc0bT+3yz2tNRC8gCfaLEk0nZULIKzv6dNn/pdkkm6z2e02WZYRi0W3QlOumjt3breFEHoOkFkDREnZbDKZ3ZGw8psFC+75kH131pQp/eJm65eCIDrkhHLyvHlzPso2VwYQh9P5dCAY/KuqqV/28+TN9rW2XAZCxlht9t9Hc3CQpL5y22RJ4O612eweTVMRjUZ/TKiJy/sAkmtn76XfGUCsFuusSDgSocB2QeC2KTKWulzmBZWVlVlv7erkINajItHw/2iK9pooipKq0h/nzZvd7YWbjIPkufLua9nZfCcgPWa2cN9GY9F3COFEkyieEo/L3YpY7VOfPn36EYJgnkRBb2AnfSAQ+KCmeg4r0pc1EaCnAJk8ebLVZndvsdms+4dD4THz5s3V80LKy8sPJUTYAkIEOaGMWLCgam1OgASCTyfi4ZssVsePqiJv0Si+s9nsY2NRuVsRq73fm2666QCz2TqBgkyxWq2DQ6Hw1j6A7CUA5OqmXQfxtbYurq6ec3Gu59t/N+ogwfFVVVXP9/TddoC0NjdX1dTMnTltWvliyWyaKMvydwLHH6QoWrcAqayslHbu3Nl/0aJFeohOWVnFnU6XqzIYDHxWXTV7SHd3dfQUIDqXKq9YkefxjGlpbXn+u2++8i5ZskQtK5s52+lyVfj9ga94ThtaVVWV9RKdDg4SCCytrpo9saysotpsMZdFo5HtJpN5P0VGtwBhlkKTyT3wvvuSFr2pM2bc7LY6FoTCoT4Rq6ebbU+fK5txa/X+gwaVbfvxx2XV1XOKetpfUsSKbrXb7fsHAgFWEcLH85ygqdo2USRnz549m4VJZ2xlM24tGzRo/+pt235YVFM1Z2pZWdkIUbKsEQQRTIxIFWkydVBePmsIiLoaIF9omhbhOO5Eh9OJgM/frViob/qZFa8OGjDonJ+2b7unpmrO7d3N9+aby0+QzNKbdpvdHgj4mK4RtNnsJymKglg0evG8eVWLu3u/oqLi6rx+Ax/fvmPHipqqey+84447Do4n1M0Wi8XMghpj0cT5c+feldXUXF5e3l/T+A08z/k1VmKXkHyXyy22+lr6zLw93ah7+tz06TMus1gtl8ei0VdraqpqetofO91sdmcN4fkDqapfySZwHHOH0J1Oh/X6ysrKLtf5dvY8rbx8jNVsmxqJhf8xv7r6aZ0LzKiYxfPcKYqsJBSZ3HrffXOz1oyaNu22wzheW8BxJF/TqIvjuE9lqjy5oKrqkVzjv7m8/Dab2XpGPBp7oqZm7pJcz187Zcpgl8XOCveNYTmTHCFvhOORhQ8sXJjzspzy8vIzRZO1Ih6X35hXfa9+N01Z2cwbBEm8QFE0lar0znnzZme9em7y5FtdNru2SOD5U1WN9uc4bFY17dl51XPn/R+ldmS/4C4xpQAAAABJRU5ErkJggg=="/>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AutoShape 3" descr="data:image/png;base64,iVBORw0KGgoAAAANSUhEUgAAAh8AAAAjCAYAAAA0emguAAASf0lEQVR4Xu2dV6hkRRCGew1gjiCYMYKgYlZEzJk1LmZfVMwPZhTMGFBU1MUsBlZUVIwIKmZZxSwGECOiKKiYMTyoV77Gf6jp2+d0z9yZuXfvVoPcdU6f7uq/q6v+rq5zzoyxsbGx4MURcAQcAUfAEXAEHIERITDDyceIkPZuHAFHwBFwBBwBRyAiUEU+Pv/88/DMM884ZFMcgZ133jmsueaaU1xKF88RcAQcAUdgfkegSD4ef/zxsNdee/WME04Q0uJltAg89dRTYddddx1tp96bI+AIOAKOgCPQAwJF8rHLLrv0FfV48cUXw8yZM8Nvv/3WgzhedaII7L333uHRRx+daDN+vyPgCDgCjoAjMDQEiuRjqaWW6plAbLrppuHOO+8MDz74YLjggguGJrw3PB6BJZdcMvz6668OjSPgCDgCjoAjMGURaCUfP/30U1huueV6Eh7nd+2114YVV1wx3nfggQf2TF566tArj0Pgzz//DIsssogj4wg4Ao6AI+AITEkEWsnHV199FVZbbbWeBCfSseWWW3bumT17dnjiiSd6asMrTwyBn3/+OSy99NITa8TvdgQcAUfAEXAEhoTAQMnHMcccE3baaafAznvRRRcNHNk8/PDD4ZZbbhmS+N5sDgEnH64XjoAj4Ag4AlMZgS7y8csvv4SbbropPqWy4IILhh9//DHcd9991fKT5wHp+PDDD8N6660X73v22WedfFQjOJiKkEDmz4sj4Ag4Ao6AIzBZCPzzzz+x63POOSesuuqqXWJ0kY9zzz03VsB5UXo9drnuuuvCEkssEV555ZWw9dZbxzYuuuii8Nlnn03W2OfLfj3yMV9Ouw/aEXAEHIEphwDBjDvuuCOcfvrpXekAXeTj2GOPDddff31YaKGF+iIfW221VTj88MPDCy+8ELbffvv4tMvzzz8/5cCY7gI5+ZjuM+zjcwQcAUdg3kGAl5R+8MEH4eSTT+4IPS7yQaRCpdfIB/dtuOGGYeWVVw5z5871p1wmSTecfEwS8N6tI+AIOAKOwDgE/v777zBr1qyud1ANhHzweO0KK6zQOV457LDDwt133+1TMEkIOPmYJOC9W0fAEXAEHIFxCPz111/hoIMOGhz5IMqxww47xKdaKN9++21MLuX3xRZbLLz66qsDmQaOc2BNn3zyybjk1SuuuCKcccYZE+5nrbXWik/qID85LyTKjiJXhReyffzxx2HdddeNfwfxRlgnHxNWB2/AEXAEHAFHYEAIDIx8QC422mijsOyyy0bRvv766/D7778HXkpG+eOPP+L1l19+eSAOHDIAkXnvvfcGBMX4ZiaLfFx22WXhgQceCPy9/PLL+3qVfToaJx9DUxNv2BFwBBwBR6BHBAZGPnDUG2+8cYxuUOzbNO+99964e99jjz3CFltsEU466aRIUnCsZ511VqzP11dvvvnm+AVWElH4/a233ooRB5ywrU/Ug7Z47JeP3BEhWHzxxeOLzO66667Adb1HhHo77rhjJD+82AzCgqzcw1M866yzToyeSEZI1J577hkfD37//ffj21xt5IMx8qE2RSM4Tnrsscfi/xOxoCA3RV+TFSHj97SOxs5ffSVYkY+HHnpoZOSDMX3zzTdd6rPSSiuF7bbbrjOXZCfnym677Raom7aBDjDf4K1CnQ022CDWt4W2jzjiiM5PJCJRlzlmDrbddtuw+eabd66XZFHFN954I75jhvttgRQ/+eSTYb/99ovjYyHQH3NOfY19/fXX7+rTysgFMOMeMKDk5GL8af9WFtqg708//TTqHeNUe7beSy+9FLGwMnG9n7mjHfqx84AcfH8J7Cn0w/yrjuQ85JBDutY3GFPs/EjuHB60p/HV4C6c22Rr0gfuZc5yGDE+ycwYNG7JnmJkx1nCghw3+swVO/70ek4O9Id1hJ6qX3sfv7OmpBc5nUT/7Dq0dUrYpTLWzBlttvWptZKuJzADu1THmRs2tHZd8Bv2wa4t4bfvvvt2NsL0xbetmGu7Vq2NyOkvPmH33XfvtJPTIbUhG2h1lXWSFtq0a4o1jcyyc8hox1NrL+1YmNt99tmnq2vbTk7HqCy9LF3P6aDV0azSZ34cGPmgbfI81lhjjag8Khwb6KgCp8o7Qzjn4VEbyAZ/ISGAz2vXccCQDQq7//vvvz/wIbvvv/8+3HrrreGdd94JN9xwQzjyyCNj1OPNN98MTDKJsCS0Us4777x47MLxz/LLL98xAtwDWaEcd9xxURZkg0AAKE/hXHjhhWHOnDnhu+++C3yQDVJjyQdvd2WxQ2QA/IADDojyMhZbeErozDPPjKQK0kE9JvWLL76IhIqxvvbaa+G5556LxzkQlE022SQukKeffjpiwv2jinxgLBiPnbvXX389OmUZiLPPPjvinhbuAZO0DeYUpWdhysjnjBLt0fYll1wSmwYn+oYYsCCYIxYt8ywDWpJFMiL/bbfdFo2INb7IYZ0PT3StssoqUVbGoj4xYjKEVka1Tz0MSBNGEBmcJs4hR0DQO8ZGv/QDKbrnnnvG1dc46PfEE0/smoJ+5g5Djtw86sZ46RcMkFFycp3/6A/9ZKy33357lNMaVupQcuPLzRMES4SmBvda2QQKMlo9Zd5TjDQvOHV0kzHQj3V6KUZ2nCUsaJf7KfzF6aGDFDv+dC3l5GAtsKnDodAvpFltcb/WmdZHTichUsyjNoW2jj1KzmGXylgzZ8x7W5/pmlcfWg9WVnSfPhmfJctaK3Y9sJbAw6433c9atmtVfeb0F2LDul177bU7hAfZ0BsKc0AfspeygWoTssOasWtCcytioA3HoYceGutqPLbPGntp54c+ZHNt37adnI5ZvSxdz+kgOgruRx11VPVnPAZKPiwIEJE0VwFniuOFcFCWWWaZwHGAHC0kwxbqU7hOwZHzG/VsDkaaj6GcD35noUthWAw4/C+//LKTy0G7kBRK+nvu2AVSgsE+//zzY/SF8tFHH0XCAOGgQEQgF8iLUhHFQW77b+pBoojAUCBm3DdjxoxJIx/pTiU1EDnna+erabeDQTjttNNi1ZrFdPHFF3ccntpPdzklWaxcGA2MqhwtiwuHIAcK2SHqkO5UWGSPPPJIR/Za8iESJRlSZ2BlAxuMjY0aKCqTOnh0mbGkEYsaTHOy2/tyxhI5rcHUOIgisnuToy6RjxQPjb8W9xrZLKalsVqdQgaIY9MYUqPNvayTXrBom/8ug/c/3upD1zDSPHEIjk1tpcQoJcRyRIocNLVTWle1c0Y7pT6b+kJ25BOhF3HMkdurrrqqQ6qEEyQDZyhSgu2gPfS1lnwo6sFGICX7bXbMzhmECVnwI7IlIlWscWySJVncyxiuvPLKjv2rWdtWh7ResWcQcEXdm/Q41T+t+VQHbb0m3cnZslz7FqOBJpy2dYYD5iiCiIYKkwBAIhX6nXpECygTIR8cqUAqVCAPPIWjRFJ+74V8KFLCX95bgoJx3ANxsK+MZ4xWfkuk9G/IB5GPt99+OxIyIihN5AMyd8IJJ0TCwl8iRDgtvtcCfvzelphayvnIKblCgiIOJcPUtFDASFGM0mLCufL6/dyCLzmYNt0T4cBpWiLCPW2LBuOmHVc/5EMhavpJQ6H8BtESKWqTX0YWo4Lu2bb6mbvUGOYIH/Io6sDbCGV0cGBgJsPZL/moxb1GtpJu5DCyjjQ3BkW/FPnJOfgaLCZKPnJzYI8rtGNWFCcX+eBlkTZ60C/5qJ0z1kqpzzZ7IsLBvFoikq4RiCnOHWIBySDCxHq164pIABtP/kujRrTHfTZKYSMqujc9UmyyY6mTZvMCCcDmiIjIwdNPziZYsl2ylyke0lF+txusUZAPi3+bLZsU8sHungjBZptt1nrsQsQCB030IHfsAhmpiXxAKsjpYMFQ7LFLjnzUHLuwEJQXQkSFr/VClDj+WX311SMBQHaRBJGnHPngOEakC2xoo4l8UA9Co0VA7omcA0c5P/zwQ2tiag35wLHZovCfQp0Yi1zRzrZpodjfS4up1lCXZMnJifGFDOiIQ3XaDIm9Vks+0r5xCjrOSa+VCJ2MLwtbhsru9riOjP3MHTtJ7YTb5NA1OzcYOfSf+0vkIx1zSV80JkXiamSrIR84H+0EkR3ygU1AvxWutu1Q3+pKU3ShhEWtTsspUd8eESKncgF03GPlJCJmj8ty5ENRE5wvZKpf8tHrWlGIPtdn27wqMiC7rXlLdcnmguC0mUuwsv9m3XMcgDPGF9ijZdrjuMDmWjCfyr1SfkOam1JDPmgb8oKMkCObr9K2Zuy1kr1sIh/oA/cyLvpOyUcuHwn5uC+3FuhH15t0pxc9p72ej114McjCCy9cQ2yydWwCKbv3/fffv5OsCdHAkRMFgHg0JZzScA35oJ4STvk3UQblajSRD+VxNCWcAjCFoxSOcPS2VuQ5+uij4zVyOHTUwv/rWCn9NwSFpFKKxgqBUaKpcj64Tu4KibNqS0dXupe/SljNAT82NtY6Z1Y5de6anrGWHGVb5EM5F6XFVKvAJVlyg21qu82QYLgkey35SHNX2s5Ba8aBIYVc4AwpSrzL5dHUzp12d21jk4FoCvkLG+U2NOV8NB27TAT3VDY7303HLpZ8UJ8zezk1a/CVX6NIgtpuO9pow6JWp+lHRw6WfLAJ0AYgbQvdoNgddBP5oB5OB9uGA84dQZT0sZ85a+qz1Febg9acaK4gNzZCpqgWEVdyvtoIV9oP5J7cGD08wdojOmkJUC35QM7cONvGJrxEIErH4Vb3bbv2aAfSpXZKuJauN+kzJEvHmK3O5v+LPZMP7mNhWOdX09F0qsMRCMrI2dwg3sExbGwgdCJNTX2li0kJV9ZxloxFbkHakDF9swhsZr6cCFgS2qfkjiLS5LKSLL2QD52TpiHQVPacXGmoMZULQ8Iiy4VXm/Dgd5wZiWg4CrCx+R/s1OyZdr9zZ41MUzjdHk2kRkdHN+ystPtOcW+bp1rca2SrIR85I54jFvwmw20JeBv5aMOiV/JB/01PR+XaQlcsUWojH8opUN5KuqMvravaObPtNPVZ01cbFpo7ET9FdaxN4ahDZL1pHuy8yoFa/BVVtJGLiZIPbRJ0pG311x711tjLJvIhMsv4mYNhk4+m3Kwmn9MX+bjmmmvCKaecMmyfOSXb15HLu+++G6Mo80K5+uqru96fn5M5t5gUotRCLBmLtI3ckxvKvUiTKe35pBy2jipQUvJA2K3VytIL+ZBxtE/laEdls+ZTPEQe2uSymfZ2Nyv5RPKU8S6DoXNuG9K3Yyrl0ZTmTs7VJsRxj44h6EuJuk1PUVCHuYKg2LB/iQjoei3uyr1ok63UZ8lZ5HZ7ikLIQbeRjzYshk0+0oTqNvKBnOgcuQjoba/ko3bOUluR67NkT0o7cEscyfVInyjTky+K7tWQj1pnX9Knkj5ynTaIxtmNCQ6czYXVOWsbLaHIPcqbwwxbwXrXOi7hWrqew5F7+K8mf82u/54STsUqTz311HDjjTfOC753oDKmr40faONDaOz4448Ps2fP7nwYsKmL3GJKM6+b8ix0FpjmHug9CekujnosKIwfC40Qp3W+IhsoOXWoi+PWOzkYQ0mWXsiHHC2GR+FW+kzft2HPoRmb5LJGoOloxj41k8qmM1bC68JDCbp2F2TvszvQfuYuNzeQCL1ngb7S452c0RG5St9PIFlLDkY7wDbcaaskW8nYl5xFk8HlPj2SXSIfTVjkIka5Iw85Fv72EvnQfUpgLJEP6qPr9jH62vmqXSu5eU/7zK1hCKZIeskJSmZ0CAfL0Yp9FFcOURHVEvmAvNCO6ludSqNvJX0q6aP8qAgS61Hv+kjfo1Oyl6ldSPVH+Ahb2ZucjeSItHQ9l3eUvhOohnD3FfkYgo/0JuczBDCULLa2dx6oTnpWP0yo9Cx/+ty+7VN1BikXCxFn34bHMMdt29YRXS5SMywZanCn78mQbVhjntfbrZ2zeX2cw5a/xs7V2Mthyzno9p18DBpRb88RcAQcAUfAEXAEWhFw8uEK4gg4Ao6AI+AIOAIjRcDJx0jh9s4cAUfAEXAEHAFHwMmH64Aj4Ag4Ao6AI+AIjBQB3hk2a9as+EI4lRlj5o1UvCxLH3obqWTemSPgCDgCjoAj4AhMSwRIooVf2I+ydpGPgw8+OFx66aWdz8NPSxR8UI6AI+AIOAKOgCMwMgR4WzdvGudzK9nIB98b4VP2vNqbV3z/+++/IxPOO3IEHAFHwBFwBByB6YHAAgssEN8vM3fu3LDNNtuEmTNndg2sK/IxPYbso3AEHAFHwBFwBByBqYyAk4+pPDsumyPgCDgCjoAjMA0R+A9Khh6X8LJYZQAAAABJRU5ErkJggg=="/>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Slide Number Placeholder 18">
            <a:extLst>
              <a:ext uri="{FF2B5EF4-FFF2-40B4-BE49-F238E27FC236}">
                <a16:creationId xmlns:a16="http://schemas.microsoft.com/office/drawing/2014/main" id="{BA22E4C1-10A8-4AA2-A506-CF5977FC9FE1}"/>
              </a:ext>
            </a:extLst>
          </p:cNvPr>
          <p:cNvSpPr>
            <a:spLocks noGrp="1"/>
          </p:cNvSpPr>
          <p:nvPr>
            <p:ph type="sldNum" sz="quarter" idx="12"/>
          </p:nvPr>
        </p:nvSpPr>
        <p:spPr>
          <a:xfrm>
            <a:off x="9446949" y="5985828"/>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B6DEE9-26F1-43A8-86A6-562EAD94AE7B}" type="slidenum">
              <a:rPr kumimoji="0" lang="en-US" sz="2800" b="1" i="1" u="none" strike="noStrike" kern="1200" cap="none" spc="0" normalizeH="0" baseline="0" noProof="0" smtClean="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2800" b="1" i="1"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endParaRPr>
          </a:p>
        </p:txBody>
      </p:sp>
      <p:sp>
        <p:nvSpPr>
          <p:cNvPr id="16" name="TextBox 15">
            <a:extLst>
              <a:ext uri="{FF2B5EF4-FFF2-40B4-BE49-F238E27FC236}">
                <a16:creationId xmlns:a16="http://schemas.microsoft.com/office/drawing/2014/main" id="{6E66DFFB-657C-7D8B-AE6A-BEDFDF4AC41C}"/>
              </a:ext>
            </a:extLst>
          </p:cNvPr>
          <p:cNvSpPr txBox="1"/>
          <p:nvPr/>
        </p:nvSpPr>
        <p:spPr>
          <a:xfrm>
            <a:off x="4276771" y="1467044"/>
            <a:ext cx="7730870" cy="5325753"/>
          </a:xfrm>
          <a:prstGeom prst="rect">
            <a:avLst/>
          </a:prstGeom>
          <a:noFill/>
        </p:spPr>
        <p:txBody>
          <a:bodyPr wrap="square" rtlCol="0">
            <a:spAutoFit/>
          </a:bodyPr>
          <a:lstStyle/>
          <a:p>
            <a:pPr marL="285750" marR="0" lvl="0" indent="-285750" algn="just">
              <a:lnSpc>
                <a:spcPct val="150000"/>
              </a:lnSpc>
              <a:spcBef>
                <a:spcPts val="0"/>
              </a:spcBef>
              <a:spcAft>
                <a:spcPts val="1510"/>
              </a:spcAft>
              <a:buFont typeface="Arial" panose="020B0604020202020204" pitchFamily="34" charset="0"/>
              <a:buChar char="•"/>
              <a:tabLst>
                <a:tab pos="457200" algn="l"/>
              </a:tabLst>
            </a:pPr>
            <a:r>
              <a:rPr lang="en-GB" sz="1400" dirty="0">
                <a:latin typeface="Ebrima" panose="02000000000000000000" pitchFamily="2" charset="0"/>
                <a:ea typeface="Ebrima" panose="02000000000000000000" pitchFamily="2" charset="0"/>
                <a:cs typeface="Ebrima" panose="02000000000000000000" pitchFamily="2" charset="0"/>
              </a:rPr>
              <a:t>In April 2025, U.S. stocks fell in April, underperforming globally, as markets reacted to President Trump’s unexpected broad tariffs, including a 10% import tax and higher duties for major trade-deficit countries.</a:t>
            </a:r>
          </a:p>
          <a:p>
            <a:pPr marL="285750" marR="0" lvl="0" indent="-285750" algn="just">
              <a:lnSpc>
                <a:spcPct val="150000"/>
              </a:lnSpc>
              <a:spcBef>
                <a:spcPts val="0"/>
              </a:spcBef>
              <a:spcAft>
                <a:spcPts val="1510"/>
              </a:spcAft>
              <a:buFont typeface="Arial" panose="020B0604020202020204" pitchFamily="34" charset="0"/>
              <a:buChar char="•"/>
              <a:tabLst>
                <a:tab pos="457200" algn="l"/>
              </a:tabLst>
            </a:pPr>
            <a:r>
              <a:rPr lang="en-GB" sz="1400" dirty="0">
                <a:latin typeface="Ebrima" panose="02000000000000000000" pitchFamily="2" charset="0"/>
                <a:ea typeface="Ebrima" panose="02000000000000000000" pitchFamily="2" charset="0"/>
                <a:cs typeface="Ebrima" panose="02000000000000000000" pitchFamily="2" charset="0"/>
              </a:rPr>
              <a:t>European markets ended the month lower, with early volatility from global trade tensions outweighing mid-month optimism. Sentiment had briefly improved following the EU's suspension of retaliatory steel and aluminium tariffs and Germany’s proposed boost in infrastructure and defence spending.</a:t>
            </a:r>
          </a:p>
          <a:p>
            <a:pPr marL="285750" indent="-285750" algn="just">
              <a:lnSpc>
                <a:spcPct val="150000"/>
              </a:lnSpc>
              <a:spcAft>
                <a:spcPts val="1510"/>
              </a:spcAft>
              <a:buFont typeface="Arial" panose="020B0604020202020204" pitchFamily="34" charset="0"/>
              <a:buChar char="•"/>
              <a:tabLst>
                <a:tab pos="457200" algn="l"/>
              </a:tabLst>
            </a:pPr>
            <a:r>
              <a:rPr lang="en-GB" sz="1400" dirty="0">
                <a:latin typeface="Ebrima" panose="02000000000000000000" pitchFamily="2" charset="0"/>
                <a:ea typeface="Ebrima" panose="02000000000000000000" pitchFamily="2" charset="0"/>
                <a:cs typeface="Ebrima" panose="02000000000000000000" pitchFamily="2" charset="0"/>
              </a:rPr>
              <a:t>The Nikkei 225 outperformed, rising 0.3%, as Japan obtained priority status in tariff negotiations with the U.S. following “Liberation Day,” though no agreement was finalized by month-end. Also, Japanese firms began releasing full-year earnings and outlooks for the next fiscal year, which boosted market sentiments.</a:t>
            </a:r>
          </a:p>
          <a:p>
            <a:pPr marL="285750" indent="-285750" algn="just">
              <a:lnSpc>
                <a:spcPct val="150000"/>
              </a:lnSpc>
              <a:spcAft>
                <a:spcPts val="1510"/>
              </a:spcAft>
              <a:buFont typeface="Arial" panose="020B0604020202020204" pitchFamily="34" charset="0"/>
              <a:buChar char="•"/>
              <a:tabLst>
                <a:tab pos="457200" algn="l"/>
              </a:tabLst>
              <a:defRPr/>
            </a:pPr>
            <a:r>
              <a:rPr lang="en-GB" sz="1400" dirty="0">
                <a:latin typeface="Ebrima" panose="02000000000000000000" pitchFamily="2" charset="0"/>
                <a:ea typeface="Ebrima" panose="02000000000000000000" pitchFamily="2" charset="0"/>
                <a:cs typeface="Ebrima" panose="02000000000000000000" pitchFamily="2" charset="0"/>
              </a:rPr>
              <a:t>The NGX ASI inched up by 12bps MoM to close at 105,800.82 index points, fuelled by positive sentiments around corporate earnings releases.</a:t>
            </a:r>
          </a:p>
          <a:p>
            <a:pPr marL="285750" marR="0" lvl="0" indent="-285750" algn="just">
              <a:lnSpc>
                <a:spcPct val="150000"/>
              </a:lnSpc>
              <a:spcBef>
                <a:spcPts val="0"/>
              </a:spcBef>
              <a:spcAft>
                <a:spcPts val="1510"/>
              </a:spcAft>
              <a:buFont typeface="Arial" panose="020B0604020202020204" pitchFamily="34" charset="0"/>
              <a:buChar char="•"/>
              <a:tabLst>
                <a:tab pos="457200" algn="l"/>
              </a:tabLst>
            </a:pPr>
            <a:endParaRPr lang="en-GB" sz="1300" dirty="0">
              <a:latin typeface="Ebrima" panose="02000000000000000000" pitchFamily="2" charset="0"/>
              <a:ea typeface="Ebrima" panose="02000000000000000000" pitchFamily="2" charset="0"/>
              <a:cs typeface="Ebrima" panose="02000000000000000000" pitchFamily="2" charset="0"/>
            </a:endParaRPr>
          </a:p>
        </p:txBody>
      </p:sp>
      <p:graphicFrame>
        <p:nvGraphicFramePr>
          <p:cNvPr id="8" name="Chart 7">
            <a:extLst>
              <a:ext uri="{FF2B5EF4-FFF2-40B4-BE49-F238E27FC236}">
                <a16:creationId xmlns:a16="http://schemas.microsoft.com/office/drawing/2014/main" id="{AA17C4D4-EAA6-4B10-BACB-FA1702C6BD42}"/>
              </a:ext>
            </a:extLst>
          </p:cNvPr>
          <p:cNvGraphicFramePr>
            <a:graphicFrameLocks/>
          </p:cNvGraphicFramePr>
          <p:nvPr>
            <p:extLst>
              <p:ext uri="{D42A27DB-BD31-4B8C-83A1-F6EECF244321}">
                <p14:modId xmlns:p14="http://schemas.microsoft.com/office/powerpoint/2010/main" val="4126758568"/>
              </p:ext>
            </p:extLst>
          </p:nvPr>
        </p:nvGraphicFramePr>
        <p:xfrm>
          <a:off x="28131" y="1023298"/>
          <a:ext cx="4368090" cy="44181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69367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99539922-55E8-43C7-A1D5-CA7F5CA6F5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895"/>
            <a:ext cx="12192000" cy="6875792"/>
          </a:xfrm>
          <a:prstGeom prst="rect">
            <a:avLst/>
          </a:prstGeom>
        </p:spPr>
      </p:pic>
      <p:sp>
        <p:nvSpPr>
          <p:cNvPr id="21" name="Slide Number Placeholder 1">
            <a:extLst>
              <a:ext uri="{FF2B5EF4-FFF2-40B4-BE49-F238E27FC236}">
                <a16:creationId xmlns:a16="http://schemas.microsoft.com/office/drawing/2014/main" id="{2FE5C507-DB02-41F1-B0AB-83EAF9C269D8}"/>
              </a:ext>
            </a:extLst>
          </p:cNvPr>
          <p:cNvSpPr>
            <a:spLocks noGrp="1"/>
          </p:cNvSpPr>
          <p:nvPr>
            <p:ph type="sldNum" sz="quarter" idx="12"/>
          </p:nvPr>
        </p:nvSpPr>
        <p:spPr>
          <a:xfrm>
            <a:off x="11092720" y="5563485"/>
            <a:ext cx="89600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B6DEE9-26F1-43A8-86A6-562EAD94AE7B}" type="slidenum">
              <a:rPr kumimoji="0" lang="en-US" sz="4000" b="1" i="1"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4000" b="1" i="1" u="none" strike="noStrike" kern="1200" cap="none" spc="0" normalizeH="0" baseline="0" noProof="0" dirty="0">
              <a:ln>
                <a:noFill/>
              </a:ln>
              <a:solidFill>
                <a:prstClr val="black"/>
              </a:solidFill>
              <a:effectLst/>
              <a:uLnTx/>
              <a:uFillTx/>
              <a:latin typeface="Calibri"/>
              <a:ea typeface="+mn-ea"/>
              <a:cs typeface="+mn-cs"/>
            </a:endParaRPr>
          </a:p>
        </p:txBody>
      </p:sp>
      <p:grpSp>
        <p:nvGrpSpPr>
          <p:cNvPr id="22" name="Group 17">
            <a:extLst>
              <a:ext uri="{FF2B5EF4-FFF2-40B4-BE49-F238E27FC236}">
                <a16:creationId xmlns:a16="http://schemas.microsoft.com/office/drawing/2014/main" id="{D4DEF6CA-2F55-413D-AC9C-9947BD1C2A48}"/>
              </a:ext>
            </a:extLst>
          </p:cNvPr>
          <p:cNvGrpSpPr>
            <a:grpSpLocks/>
          </p:cNvGrpSpPr>
          <p:nvPr/>
        </p:nvGrpSpPr>
        <p:grpSpPr bwMode="auto">
          <a:xfrm>
            <a:off x="53789" y="268753"/>
            <a:ext cx="7895912" cy="116662"/>
            <a:chOff x="0" y="914400"/>
            <a:chExt cx="7543800" cy="152400"/>
          </a:xfrm>
        </p:grpSpPr>
        <p:sp>
          <p:nvSpPr>
            <p:cNvPr id="23" name="Rectangle 22">
              <a:extLst>
                <a:ext uri="{FF2B5EF4-FFF2-40B4-BE49-F238E27FC236}">
                  <a16:creationId xmlns:a16="http://schemas.microsoft.com/office/drawing/2014/main" id="{D5405316-18AE-4FE6-B0D7-33D632FDBA9F}"/>
                </a:ext>
              </a:extLst>
            </p:cNvPr>
            <p:cNvSpPr/>
            <p:nvPr/>
          </p:nvSpPr>
          <p:spPr>
            <a:xfrm>
              <a:off x="0" y="914400"/>
              <a:ext cx="1828800" cy="152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Rectangle 23">
              <a:extLst>
                <a:ext uri="{FF2B5EF4-FFF2-40B4-BE49-F238E27FC236}">
                  <a16:creationId xmlns:a16="http://schemas.microsoft.com/office/drawing/2014/main" id="{4E5463F6-4E7D-4210-B4EF-B50A774F270F}"/>
                </a:ext>
              </a:extLst>
            </p:cNvPr>
            <p:cNvSpPr/>
            <p:nvPr/>
          </p:nvSpPr>
          <p:spPr>
            <a:xfrm>
              <a:off x="1905000" y="914400"/>
              <a:ext cx="1828800" cy="1524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Rectangle 24">
              <a:extLst>
                <a:ext uri="{FF2B5EF4-FFF2-40B4-BE49-F238E27FC236}">
                  <a16:creationId xmlns:a16="http://schemas.microsoft.com/office/drawing/2014/main" id="{BE0F4BD4-5DCB-47C1-8FD5-CFC128102E1D}"/>
                </a:ext>
              </a:extLst>
            </p:cNvPr>
            <p:cNvSpPr/>
            <p:nvPr/>
          </p:nvSpPr>
          <p:spPr>
            <a:xfrm>
              <a:off x="3810000" y="914400"/>
              <a:ext cx="1828800" cy="152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6" name="Rectangle 25">
              <a:extLst>
                <a:ext uri="{FF2B5EF4-FFF2-40B4-BE49-F238E27FC236}">
                  <a16:creationId xmlns:a16="http://schemas.microsoft.com/office/drawing/2014/main" id="{9171E1DC-FD66-42EC-ACA6-0A82D1586A68}"/>
                </a:ext>
              </a:extLst>
            </p:cNvPr>
            <p:cNvSpPr/>
            <p:nvPr/>
          </p:nvSpPr>
          <p:spPr>
            <a:xfrm>
              <a:off x="5715000" y="914400"/>
              <a:ext cx="1828800" cy="1524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cxnSp>
        <p:nvCxnSpPr>
          <p:cNvPr id="27" name="Straight Connector 26">
            <a:extLst>
              <a:ext uri="{FF2B5EF4-FFF2-40B4-BE49-F238E27FC236}">
                <a16:creationId xmlns:a16="http://schemas.microsoft.com/office/drawing/2014/main" id="{45EA80F7-67FF-49E1-B261-78A9B0BB7F1F}"/>
              </a:ext>
            </a:extLst>
          </p:cNvPr>
          <p:cNvCxnSpPr/>
          <p:nvPr/>
        </p:nvCxnSpPr>
        <p:spPr>
          <a:xfrm>
            <a:off x="55133" y="6664682"/>
            <a:ext cx="10453743" cy="1588"/>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6979F92A-917E-4B2A-89C5-0FB2B6EB0F6A}"/>
              </a:ext>
            </a:extLst>
          </p:cNvPr>
          <p:cNvSpPr/>
          <p:nvPr/>
        </p:nvSpPr>
        <p:spPr>
          <a:xfrm flipH="1">
            <a:off x="8793482" y="4114800"/>
            <a:ext cx="313811"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9" name="Title 1">
            <a:extLst>
              <a:ext uri="{FF2B5EF4-FFF2-40B4-BE49-F238E27FC236}">
                <a16:creationId xmlns:a16="http://schemas.microsoft.com/office/drawing/2014/main" id="{7867BDEF-16DE-42D9-A471-C302E1F427EF}"/>
              </a:ext>
            </a:extLst>
          </p:cNvPr>
          <p:cNvSpPr txBox="1">
            <a:spLocks/>
          </p:cNvSpPr>
          <p:nvPr/>
        </p:nvSpPr>
        <p:spPr>
          <a:xfrm>
            <a:off x="-14342" y="-88247"/>
            <a:ext cx="4243442" cy="471483"/>
          </a:xfrm>
          <a:prstGeom prst="rect">
            <a:avLst/>
          </a:prstGeom>
          <a:noFill/>
          <a:ln>
            <a:noFill/>
          </a:ln>
        </p:spPr>
        <p:txBody>
          <a:bodyPr vert="horz" lIns="91440" tIns="45720" rIns="91440" bIns="45720" rtlCol="0" anchor="ctr">
            <a:noAutofit/>
          </a:bodyPr>
          <a:lstStyle/>
          <a:p>
            <a:pPr marL="0" marR="0" lvl="0" indent="0" algn="l" defTabSz="91446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NIGERIAN MACRO REVIEW</a:t>
            </a:r>
          </a:p>
        </p:txBody>
      </p:sp>
      <p:sp>
        <p:nvSpPr>
          <p:cNvPr id="32" name="Footer Placeholder 23">
            <a:extLst>
              <a:ext uri="{FF2B5EF4-FFF2-40B4-BE49-F238E27FC236}">
                <a16:creationId xmlns:a16="http://schemas.microsoft.com/office/drawing/2014/main" id="{1721A5B8-74EE-4496-B8BA-0CA95B5EE956}"/>
              </a:ext>
            </a:extLst>
          </p:cNvPr>
          <p:cNvSpPr txBox="1">
            <a:spLocks/>
          </p:cNvSpPr>
          <p:nvPr/>
        </p:nvSpPr>
        <p:spPr>
          <a:xfrm>
            <a:off x="2926084" y="6553203"/>
            <a:ext cx="3687277"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rPr>
              <a:t>copyright(c)</a:t>
            </a:r>
            <a:r>
              <a:rPr kumimoji="0" lang="en-GB" sz="1200" b="0" i="0" u="none" strike="noStrike" kern="1200" cap="none" spc="0" normalizeH="0" baseline="0" noProof="0" dirty="0" err="1">
                <a:ln>
                  <a:noFill/>
                </a:ln>
                <a:solidFill>
                  <a:prstClr val="black">
                    <a:tint val="75000"/>
                  </a:prstClr>
                </a:solidFill>
                <a:effectLst/>
                <a:uLnTx/>
                <a:uFillTx/>
                <a:latin typeface="Calibri"/>
                <a:ea typeface="+mn-ea"/>
                <a:cs typeface="+mn-cs"/>
              </a:rPr>
              <a:t>Trustfund</a:t>
            </a:r>
            <a:r>
              <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rPr>
              <a:t> Pensions Limited</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cxnSp>
        <p:nvCxnSpPr>
          <p:cNvPr id="7" name="Straight Arrow Connector 6">
            <a:extLst>
              <a:ext uri="{FF2B5EF4-FFF2-40B4-BE49-F238E27FC236}">
                <a16:creationId xmlns:a16="http://schemas.microsoft.com/office/drawing/2014/main" id="{6BC541E2-DF81-4E46-9BAF-456F18BF2567}"/>
              </a:ext>
            </a:extLst>
          </p:cNvPr>
          <p:cNvCxnSpPr>
            <a:cxnSpLocks/>
          </p:cNvCxnSpPr>
          <p:nvPr/>
        </p:nvCxnSpPr>
        <p:spPr>
          <a:xfrm>
            <a:off x="5955783" y="405583"/>
            <a:ext cx="0" cy="6148489"/>
          </a:xfrm>
          <a:prstGeom prst="straightConnector1">
            <a:avLst/>
          </a:prstGeom>
          <a:ln w="38100">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A183BAB6-F10C-4694-99C5-99E756439FDF}"/>
              </a:ext>
            </a:extLst>
          </p:cNvPr>
          <p:cNvSpPr/>
          <p:nvPr/>
        </p:nvSpPr>
        <p:spPr>
          <a:xfrm>
            <a:off x="39714" y="2117693"/>
            <a:ext cx="5851321" cy="13081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chemeClr val="tx1"/>
              </a:solidFill>
              <a:effectLst/>
              <a:uLnTx/>
              <a:uFillTx/>
              <a:latin typeface="Ebrima" panose="02000000000000000000" pitchFamily="2" charset="0"/>
              <a:ea typeface="Ebrima" panose="02000000000000000000" pitchFamily="2" charset="0"/>
              <a:cs typeface="Ebrima" panose="02000000000000000000" pitchFamily="2" charset="0"/>
            </a:endParaRPr>
          </a:p>
        </p:txBody>
      </p:sp>
      <p:sp>
        <p:nvSpPr>
          <p:cNvPr id="18" name="Speech Bubble: Oval 17">
            <a:extLst>
              <a:ext uri="{FF2B5EF4-FFF2-40B4-BE49-F238E27FC236}">
                <a16:creationId xmlns:a16="http://schemas.microsoft.com/office/drawing/2014/main" id="{F395CFD8-C813-47A9-86D2-E3AC6C0ED573}"/>
              </a:ext>
            </a:extLst>
          </p:cNvPr>
          <p:cNvSpPr/>
          <p:nvPr/>
        </p:nvSpPr>
        <p:spPr>
          <a:xfrm rot="5400000">
            <a:off x="1312392" y="446973"/>
            <a:ext cx="1660679" cy="1566703"/>
          </a:xfrm>
          <a:prstGeom prst="wedgeEllipseCallout">
            <a:avLst/>
          </a:prstGeom>
          <a:noFill/>
          <a:ln w="28575">
            <a:solidFill>
              <a:srgbClr val="7030A0"/>
            </a:solid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20099989" lon="1199985" rev="4800000"/>
              </a:camera>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MPR</a:t>
            </a:r>
            <a:endParaRPr kumimoji="0" lang="en-GB" sz="2400" b="1"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endParaRPr>
          </a:p>
        </p:txBody>
      </p:sp>
      <p:cxnSp>
        <p:nvCxnSpPr>
          <p:cNvPr id="42" name="Straight Arrow Connector 41">
            <a:extLst>
              <a:ext uri="{FF2B5EF4-FFF2-40B4-BE49-F238E27FC236}">
                <a16:creationId xmlns:a16="http://schemas.microsoft.com/office/drawing/2014/main" id="{CD4BF1CA-FED5-4597-B402-33154C314EA7}"/>
              </a:ext>
            </a:extLst>
          </p:cNvPr>
          <p:cNvCxnSpPr>
            <a:cxnSpLocks/>
          </p:cNvCxnSpPr>
          <p:nvPr/>
        </p:nvCxnSpPr>
        <p:spPr>
          <a:xfrm>
            <a:off x="-14342" y="3495370"/>
            <a:ext cx="12206342" cy="0"/>
          </a:xfrm>
          <a:prstGeom prst="straightConnector1">
            <a:avLst/>
          </a:prstGeom>
          <a:ln w="28575">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52" name="Picture 51" descr="Text, letter&#10;&#10;Description automatically generated">
            <a:extLst>
              <a:ext uri="{FF2B5EF4-FFF2-40B4-BE49-F238E27FC236}">
                <a16:creationId xmlns:a16="http://schemas.microsoft.com/office/drawing/2014/main" id="{A2B164CA-64E0-42F2-8530-5444407CA9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793" y="3589140"/>
            <a:ext cx="1074834" cy="1696700"/>
          </a:xfrm>
          <a:prstGeom prst="rect">
            <a:avLst/>
          </a:prstGeom>
        </p:spPr>
      </p:pic>
      <p:sp>
        <p:nvSpPr>
          <p:cNvPr id="51" name="Speech Bubble: Oval 50">
            <a:extLst>
              <a:ext uri="{FF2B5EF4-FFF2-40B4-BE49-F238E27FC236}">
                <a16:creationId xmlns:a16="http://schemas.microsoft.com/office/drawing/2014/main" id="{FBB295CA-F017-430B-87AE-C564061944E9}"/>
              </a:ext>
            </a:extLst>
          </p:cNvPr>
          <p:cNvSpPr/>
          <p:nvPr/>
        </p:nvSpPr>
        <p:spPr>
          <a:xfrm rot="5400000">
            <a:off x="1245100" y="3628638"/>
            <a:ext cx="1632045" cy="1496889"/>
          </a:xfrm>
          <a:prstGeom prst="wedgeEllipseCallout">
            <a:avLst/>
          </a:prstGeom>
          <a:noFill/>
          <a:ln w="28575">
            <a:solidFill>
              <a:srgbClr val="7030A0"/>
            </a:solid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20099989" lon="1199985" rev="4800000"/>
              </a:camera>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FX RATE</a:t>
            </a:r>
            <a:endParaRPr kumimoji="0" lang="en-GB" sz="2400" b="1"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endParaRPr>
          </a:p>
        </p:txBody>
      </p:sp>
      <p:sp>
        <p:nvSpPr>
          <p:cNvPr id="56" name="Rectangle 55">
            <a:extLst>
              <a:ext uri="{FF2B5EF4-FFF2-40B4-BE49-F238E27FC236}">
                <a16:creationId xmlns:a16="http://schemas.microsoft.com/office/drawing/2014/main" id="{AAE06AF0-7305-465E-A6A1-E8C230CA913D}"/>
              </a:ext>
            </a:extLst>
          </p:cNvPr>
          <p:cNvSpPr/>
          <p:nvPr/>
        </p:nvSpPr>
        <p:spPr>
          <a:xfrm>
            <a:off x="57886" y="5315638"/>
            <a:ext cx="5851321" cy="16967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GB" sz="1400" dirty="0">
                <a:solidFill>
                  <a:schemeClr val="tx1"/>
                </a:solidFill>
                <a:latin typeface="Ebrima" panose="02000000000000000000" pitchFamily="2" charset="0"/>
                <a:ea typeface="Ebrima" panose="02000000000000000000" pitchFamily="2" charset="0"/>
                <a:cs typeface="Ebrima" panose="02000000000000000000" pitchFamily="2" charset="0"/>
              </a:rPr>
              <a:t>In the official market, the Naira declined by 3.90% MoM against the greenback to close at NGN1,596.69/$1.00. In the new month, we expect the naira to depreciate further on the back of sustained demand for FX.</a:t>
            </a:r>
            <a:endParaRPr kumimoji="0" lang="en-GB" sz="1310" b="0" i="0" u="none" strike="noStrike" kern="1200" cap="none" spc="0" normalizeH="0" baseline="0" noProof="0" dirty="0">
              <a:ln>
                <a:noFill/>
              </a:ln>
              <a:solidFill>
                <a:schemeClr val="tx1"/>
              </a:solidFill>
              <a:effectLst/>
              <a:uLnTx/>
              <a:uFillTx/>
              <a:latin typeface="Ebrima" panose="02000000000000000000" pitchFamily="2" charset="0"/>
              <a:ea typeface="Ebrima" panose="02000000000000000000" pitchFamily="2" charset="0"/>
              <a:cs typeface="Ebrima" panose="02000000000000000000" pitchFamily="2" charset="0"/>
            </a:endParaRPr>
          </a:p>
        </p:txBody>
      </p:sp>
      <p:pic>
        <p:nvPicPr>
          <p:cNvPr id="30" name="Picture 29" descr="A picture containing text, clipart&#10;&#10;Description automatically generated">
            <a:extLst>
              <a:ext uri="{FF2B5EF4-FFF2-40B4-BE49-F238E27FC236}">
                <a16:creationId xmlns:a16="http://schemas.microsoft.com/office/drawing/2014/main" id="{4D88DA74-E42F-49B8-B888-181DEB8AE4E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08876" y="436244"/>
            <a:ext cx="1372584" cy="1624417"/>
          </a:xfrm>
          <a:prstGeom prst="rect">
            <a:avLst/>
          </a:prstGeom>
        </p:spPr>
      </p:pic>
      <p:sp>
        <p:nvSpPr>
          <p:cNvPr id="31" name="Speech Bubble: Oval 30">
            <a:extLst>
              <a:ext uri="{FF2B5EF4-FFF2-40B4-BE49-F238E27FC236}">
                <a16:creationId xmlns:a16="http://schemas.microsoft.com/office/drawing/2014/main" id="{58EAC9C3-9CC6-4BA0-B2CC-8C570D77769A}"/>
              </a:ext>
            </a:extLst>
          </p:cNvPr>
          <p:cNvSpPr/>
          <p:nvPr/>
        </p:nvSpPr>
        <p:spPr>
          <a:xfrm rot="5400000">
            <a:off x="7313882" y="478770"/>
            <a:ext cx="1632045" cy="1496889"/>
          </a:xfrm>
          <a:prstGeom prst="wedgeEllipseCallout">
            <a:avLst/>
          </a:prstGeom>
          <a:noFill/>
          <a:ln w="28575">
            <a:solidFill>
              <a:srgbClr val="7030A0"/>
            </a:solid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20099989" lon="1199985" rev="4800000"/>
              </a:camera>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CPI</a:t>
            </a:r>
            <a:endParaRPr kumimoji="0" lang="en-GB" sz="2400" b="1"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endParaRPr>
          </a:p>
        </p:txBody>
      </p:sp>
      <p:sp>
        <p:nvSpPr>
          <p:cNvPr id="33" name="Rectangle 32">
            <a:extLst>
              <a:ext uri="{FF2B5EF4-FFF2-40B4-BE49-F238E27FC236}">
                <a16:creationId xmlns:a16="http://schemas.microsoft.com/office/drawing/2014/main" id="{FD14111B-A29F-4DB0-836E-05BDD9E6C3DD}"/>
              </a:ext>
            </a:extLst>
          </p:cNvPr>
          <p:cNvSpPr/>
          <p:nvPr/>
        </p:nvSpPr>
        <p:spPr>
          <a:xfrm>
            <a:off x="6001497" y="2115238"/>
            <a:ext cx="6157163" cy="13081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endParaRPr>
          </a:p>
        </p:txBody>
      </p:sp>
      <p:pic>
        <p:nvPicPr>
          <p:cNvPr id="3" name="Picture 2">
            <a:extLst>
              <a:ext uri="{FF2B5EF4-FFF2-40B4-BE49-F238E27FC236}">
                <a16:creationId xmlns:a16="http://schemas.microsoft.com/office/drawing/2014/main" id="{C7F207B2-6ABD-4A31-AFAB-AAEC523B27B4}"/>
              </a:ext>
            </a:extLst>
          </p:cNvPr>
          <p:cNvPicPr>
            <a:picLocks noChangeAspect="1"/>
          </p:cNvPicPr>
          <p:nvPr/>
        </p:nvPicPr>
        <p:blipFill>
          <a:blip r:embed="rId5" cstate="print"/>
          <a:stretch>
            <a:fillRect/>
          </a:stretch>
        </p:blipFill>
        <p:spPr>
          <a:xfrm>
            <a:off x="6035542" y="3560483"/>
            <a:ext cx="1290370" cy="1725357"/>
          </a:xfrm>
          <a:prstGeom prst="rect">
            <a:avLst/>
          </a:prstGeom>
        </p:spPr>
      </p:pic>
      <p:sp>
        <p:nvSpPr>
          <p:cNvPr id="34" name="Speech Bubble: Oval 33">
            <a:extLst>
              <a:ext uri="{FF2B5EF4-FFF2-40B4-BE49-F238E27FC236}">
                <a16:creationId xmlns:a16="http://schemas.microsoft.com/office/drawing/2014/main" id="{A24B8B2C-691B-4BF4-8DA2-DF9B2FA6B117}"/>
              </a:ext>
            </a:extLst>
          </p:cNvPr>
          <p:cNvSpPr/>
          <p:nvPr/>
        </p:nvSpPr>
        <p:spPr>
          <a:xfrm rot="5400000">
            <a:off x="7441529" y="3620872"/>
            <a:ext cx="1660679" cy="1566703"/>
          </a:xfrm>
          <a:prstGeom prst="wedgeEllipseCallout">
            <a:avLst/>
          </a:prstGeom>
          <a:noFill/>
          <a:ln w="28575">
            <a:solidFill>
              <a:srgbClr val="7030A0"/>
            </a:solidFill>
            <a:prstDash val="sys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20099989" lon="1199985" rev="4800000"/>
              </a:camera>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RESERVE</a:t>
            </a:r>
            <a:endParaRPr kumimoji="0" lang="en-GB" sz="1800" b="1"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endParaRPr>
          </a:p>
        </p:txBody>
      </p:sp>
      <p:sp>
        <p:nvSpPr>
          <p:cNvPr id="35" name="Rectangle 34">
            <a:extLst>
              <a:ext uri="{FF2B5EF4-FFF2-40B4-BE49-F238E27FC236}">
                <a16:creationId xmlns:a16="http://schemas.microsoft.com/office/drawing/2014/main" id="{C2E19F14-7C0F-4CEE-A74D-07E4C679E0EF}"/>
              </a:ext>
            </a:extLst>
          </p:cNvPr>
          <p:cNvSpPr/>
          <p:nvPr/>
        </p:nvSpPr>
        <p:spPr>
          <a:xfrm>
            <a:off x="6014748" y="5322265"/>
            <a:ext cx="5527896" cy="13081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GB" sz="1400" dirty="0">
                <a:solidFill>
                  <a:prstClr val="black"/>
                </a:solidFill>
                <a:latin typeface="Ebrima" panose="02000000000000000000" pitchFamily="2" charset="0"/>
                <a:ea typeface="Ebrima" panose="02000000000000000000" pitchFamily="2" charset="0"/>
                <a:cs typeface="Ebrima" panose="02000000000000000000" pitchFamily="2" charset="0"/>
              </a:rPr>
              <a:t>In April, t</a:t>
            </a:r>
            <a:r>
              <a:rPr kumimoji="0" lang="en-GB" sz="14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he country’s external reserves declined to $37.93bn following reduced oil revenue- driven by the U.S. imposed tariffs pushing oil prices down. We expect this to persist in May as market catalysts remain unchanged.</a:t>
            </a:r>
            <a:endParaRPr lang="en-GB" sz="1400" dirty="0">
              <a:solidFill>
                <a:prstClr val="black"/>
              </a:solidFill>
              <a:latin typeface="Ebrima" panose="02000000000000000000" pitchFamily="2" charset="0"/>
              <a:ea typeface="Ebrima" panose="02000000000000000000" pitchFamily="2" charset="0"/>
              <a:cs typeface="Ebrima" panose="02000000000000000000" pitchFamily="2" charset="0"/>
            </a:endParaRPr>
          </a:p>
        </p:txBody>
      </p:sp>
      <p:pic>
        <p:nvPicPr>
          <p:cNvPr id="4" name="Picture 3">
            <a:extLst>
              <a:ext uri="{FF2B5EF4-FFF2-40B4-BE49-F238E27FC236}">
                <a16:creationId xmlns:a16="http://schemas.microsoft.com/office/drawing/2014/main" id="{19184D46-2008-E555-1064-E90D21C0D9D0}"/>
              </a:ext>
            </a:extLst>
          </p:cNvPr>
          <p:cNvPicPr>
            <a:picLocks noChangeAspect="1"/>
          </p:cNvPicPr>
          <p:nvPr/>
        </p:nvPicPr>
        <p:blipFill>
          <a:blip r:embed="rId6"/>
          <a:stretch>
            <a:fillRect/>
          </a:stretch>
        </p:blipFill>
        <p:spPr>
          <a:xfrm>
            <a:off x="53789" y="415199"/>
            <a:ext cx="1144545" cy="1657455"/>
          </a:xfrm>
          <a:prstGeom prst="rect">
            <a:avLst/>
          </a:prstGeom>
        </p:spPr>
      </p:pic>
      <p:sp>
        <p:nvSpPr>
          <p:cNvPr id="12" name="TextBox 11">
            <a:extLst>
              <a:ext uri="{FF2B5EF4-FFF2-40B4-BE49-F238E27FC236}">
                <a16:creationId xmlns:a16="http://schemas.microsoft.com/office/drawing/2014/main" id="{D80762E3-4087-64CD-7C08-9B08228FA792}"/>
              </a:ext>
            </a:extLst>
          </p:cNvPr>
          <p:cNvSpPr txBox="1"/>
          <p:nvPr/>
        </p:nvSpPr>
        <p:spPr>
          <a:xfrm>
            <a:off x="31957" y="2093600"/>
            <a:ext cx="5844068" cy="1021690"/>
          </a:xfrm>
          <a:prstGeom prst="rect">
            <a:avLst/>
          </a:prstGeom>
          <a:noFill/>
        </p:spPr>
        <p:txBody>
          <a:bodyPr wrap="square">
            <a:spAutoFit/>
          </a:bodyPr>
          <a:lstStyle/>
          <a:p>
            <a:pPr algn="just">
              <a:lnSpc>
                <a:spcPct val="150000"/>
              </a:lnSpc>
              <a:defRPr/>
            </a:pPr>
            <a:r>
              <a:rPr lang="en-GB" sz="1400" dirty="0">
                <a:latin typeface="Ebrima" panose="02000000000000000000" pitchFamily="2" charset="0"/>
                <a:ea typeface="Ebrima" panose="02000000000000000000" pitchFamily="2" charset="0"/>
                <a:cs typeface="Ebrima" panose="02000000000000000000" pitchFamily="2" charset="0"/>
              </a:rPr>
              <a:t>The MPR remains at 27.50% as the MPR is yet to meet, though speculations of a rate cut in the next MPC scheduled for the 19</a:t>
            </a:r>
            <a:r>
              <a:rPr lang="en-GB" sz="1400" baseline="30000" dirty="0">
                <a:latin typeface="Ebrima" panose="02000000000000000000" pitchFamily="2" charset="0"/>
                <a:ea typeface="Ebrima" panose="02000000000000000000" pitchFamily="2" charset="0"/>
                <a:cs typeface="Ebrima" panose="02000000000000000000" pitchFamily="2" charset="0"/>
              </a:rPr>
              <a:t>th</a:t>
            </a:r>
            <a:r>
              <a:rPr lang="en-GB" sz="1400" dirty="0">
                <a:latin typeface="Ebrima" panose="02000000000000000000" pitchFamily="2" charset="0"/>
                <a:ea typeface="Ebrima" panose="02000000000000000000" pitchFamily="2" charset="0"/>
                <a:cs typeface="Ebrima" panose="02000000000000000000" pitchFamily="2" charset="0"/>
              </a:rPr>
              <a:t> and 20</a:t>
            </a:r>
            <a:r>
              <a:rPr lang="en-GB" sz="1400" baseline="30000" dirty="0">
                <a:latin typeface="Ebrima" panose="02000000000000000000" pitchFamily="2" charset="0"/>
                <a:ea typeface="Ebrima" panose="02000000000000000000" pitchFamily="2" charset="0"/>
                <a:cs typeface="Ebrima" panose="02000000000000000000" pitchFamily="2" charset="0"/>
              </a:rPr>
              <a:t>th</a:t>
            </a:r>
            <a:r>
              <a:rPr lang="en-GB" sz="1400" dirty="0">
                <a:latin typeface="Ebrima" panose="02000000000000000000" pitchFamily="2" charset="0"/>
                <a:ea typeface="Ebrima" panose="02000000000000000000" pitchFamily="2" charset="0"/>
                <a:cs typeface="Ebrima" panose="02000000000000000000" pitchFamily="2" charset="0"/>
              </a:rPr>
              <a:t> of May 2025 loom.</a:t>
            </a:r>
            <a:endParaRPr lang="en-GB" sz="1310" dirty="0">
              <a:latin typeface="Ebrima" panose="02000000000000000000" pitchFamily="2" charset="0"/>
              <a:ea typeface="Ebrima" panose="02000000000000000000" pitchFamily="2" charset="0"/>
              <a:cs typeface="Ebrima" panose="02000000000000000000" pitchFamily="2" charset="0"/>
            </a:endParaRPr>
          </a:p>
        </p:txBody>
      </p:sp>
      <p:sp>
        <p:nvSpPr>
          <p:cNvPr id="10" name="TextBox 9">
            <a:extLst>
              <a:ext uri="{FF2B5EF4-FFF2-40B4-BE49-F238E27FC236}">
                <a16:creationId xmlns:a16="http://schemas.microsoft.com/office/drawing/2014/main" id="{47D94725-AF83-F4E9-EA8C-4EB1780E68F7}"/>
              </a:ext>
            </a:extLst>
          </p:cNvPr>
          <p:cNvSpPr txBox="1"/>
          <p:nvPr/>
        </p:nvSpPr>
        <p:spPr>
          <a:xfrm>
            <a:off x="5979248" y="2091103"/>
            <a:ext cx="6196082" cy="134485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Headline inflation</a:t>
            </a:r>
            <a:r>
              <a:rPr lang="en-GB" sz="1400" dirty="0">
                <a:solidFill>
                  <a:prstClr val="black"/>
                </a:solidFill>
                <a:latin typeface="Ebrima" panose="02000000000000000000" pitchFamily="2" charset="0"/>
                <a:ea typeface="Ebrima" panose="02000000000000000000" pitchFamily="2" charset="0"/>
                <a:cs typeface="Ebrima" panose="02000000000000000000" pitchFamily="2" charset="0"/>
              </a:rPr>
              <a:t> eased </a:t>
            </a:r>
            <a:r>
              <a:rPr kumimoji="0" lang="en-GB" sz="14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by </a:t>
            </a:r>
            <a:r>
              <a:rPr lang="en-GB" sz="1400" dirty="0">
                <a:solidFill>
                  <a:prstClr val="black"/>
                </a:solidFill>
                <a:latin typeface="Ebrima" panose="02000000000000000000" pitchFamily="2" charset="0"/>
                <a:ea typeface="Ebrima" panose="02000000000000000000" pitchFamily="2" charset="0"/>
                <a:cs typeface="Ebrima" panose="02000000000000000000" pitchFamily="2" charset="0"/>
              </a:rPr>
              <a:t>52</a:t>
            </a:r>
            <a:r>
              <a:rPr kumimoji="0" lang="en-GB" sz="14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bps to </a:t>
            </a:r>
            <a:r>
              <a:rPr lang="en-GB" sz="1400" dirty="0">
                <a:solidFill>
                  <a:prstClr val="black"/>
                </a:solidFill>
                <a:latin typeface="Ebrima" panose="02000000000000000000" pitchFamily="2" charset="0"/>
                <a:ea typeface="Ebrima" panose="02000000000000000000" pitchFamily="2" charset="0"/>
                <a:cs typeface="Ebrima" panose="02000000000000000000" pitchFamily="2" charset="0"/>
              </a:rPr>
              <a:t>23</a:t>
            </a:r>
            <a:r>
              <a:rPr kumimoji="0" lang="en-GB" sz="14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.71% </a:t>
            </a:r>
            <a:r>
              <a:rPr lang="en-GB" sz="1400" dirty="0">
                <a:solidFill>
                  <a:prstClr val="black"/>
                </a:solidFill>
                <a:latin typeface="Ebrima" panose="02000000000000000000" pitchFamily="2" charset="0"/>
                <a:ea typeface="Ebrima" panose="02000000000000000000" pitchFamily="2" charset="0"/>
                <a:cs typeface="Ebrima" panose="02000000000000000000" pitchFamily="2" charset="0"/>
              </a:rPr>
              <a:t>following a reduction in food and energy prices last month</a:t>
            </a:r>
            <a:r>
              <a:rPr kumimoji="0" lang="en-GB" sz="14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 </a:t>
            </a:r>
            <a:r>
              <a:rPr lang="en-GB" sz="1400" dirty="0">
                <a:solidFill>
                  <a:prstClr val="black"/>
                </a:solidFill>
                <a:latin typeface="Ebrima" panose="02000000000000000000" pitchFamily="2" charset="0"/>
                <a:ea typeface="Ebrima" panose="02000000000000000000" pitchFamily="2" charset="0"/>
                <a:cs typeface="Ebrima" panose="02000000000000000000" pitchFamily="2" charset="0"/>
              </a:rPr>
              <a:t>Consequently,</a:t>
            </a:r>
            <a:r>
              <a:rPr kumimoji="0" lang="en-GB" sz="14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 Food inflation declined by 53bps to 21.26%, whilst and Core inflation </a:t>
            </a:r>
            <a:r>
              <a:rPr lang="en-GB" sz="1400" dirty="0">
                <a:solidFill>
                  <a:prstClr val="black"/>
                </a:solidFill>
                <a:latin typeface="Ebrima" panose="02000000000000000000" pitchFamily="2" charset="0"/>
                <a:ea typeface="Ebrima" panose="02000000000000000000" pitchFamily="2" charset="0"/>
                <a:cs typeface="Ebrima" panose="02000000000000000000" pitchFamily="2" charset="0"/>
              </a:rPr>
              <a:t>dipped by 114bps to close at</a:t>
            </a:r>
            <a:r>
              <a:rPr kumimoji="0" lang="en-GB" sz="14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 </a:t>
            </a:r>
            <a:r>
              <a:rPr lang="en-GB" sz="1400" dirty="0">
                <a:solidFill>
                  <a:prstClr val="black"/>
                </a:solidFill>
                <a:latin typeface="Ebrima" panose="02000000000000000000" pitchFamily="2" charset="0"/>
                <a:ea typeface="Ebrima" panose="02000000000000000000" pitchFamily="2" charset="0"/>
                <a:cs typeface="Ebrima" panose="02000000000000000000" pitchFamily="2" charset="0"/>
              </a:rPr>
              <a:t>23</a:t>
            </a:r>
            <a:r>
              <a:rPr kumimoji="0" lang="en-GB" sz="14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.29%.</a:t>
            </a:r>
          </a:p>
        </p:txBody>
      </p:sp>
      <p:pic>
        <p:nvPicPr>
          <p:cNvPr id="5" name="Picture 4">
            <a:extLst>
              <a:ext uri="{FF2B5EF4-FFF2-40B4-BE49-F238E27FC236}">
                <a16:creationId xmlns:a16="http://schemas.microsoft.com/office/drawing/2014/main" id="{CC9B3D1C-A437-59DE-7943-EC0736F0AB3A}"/>
              </a:ext>
            </a:extLst>
          </p:cNvPr>
          <p:cNvPicPr>
            <a:picLocks noChangeAspect="1"/>
          </p:cNvPicPr>
          <p:nvPr/>
        </p:nvPicPr>
        <p:blipFill>
          <a:blip r:embed="rId7"/>
          <a:stretch>
            <a:fillRect/>
          </a:stretch>
        </p:blipFill>
        <p:spPr>
          <a:xfrm>
            <a:off x="8782022" y="372683"/>
            <a:ext cx="3331944" cy="1664042"/>
          </a:xfrm>
          <a:prstGeom prst="rect">
            <a:avLst/>
          </a:prstGeom>
        </p:spPr>
      </p:pic>
      <p:pic>
        <p:nvPicPr>
          <p:cNvPr id="6" name="Picture 5">
            <a:extLst>
              <a:ext uri="{FF2B5EF4-FFF2-40B4-BE49-F238E27FC236}">
                <a16:creationId xmlns:a16="http://schemas.microsoft.com/office/drawing/2014/main" id="{1566D2D4-2341-E3FB-7A93-4CB2A200E238}"/>
              </a:ext>
            </a:extLst>
          </p:cNvPr>
          <p:cNvPicPr>
            <a:picLocks noChangeAspect="1"/>
          </p:cNvPicPr>
          <p:nvPr/>
        </p:nvPicPr>
        <p:blipFill>
          <a:blip r:embed="rId8"/>
          <a:stretch>
            <a:fillRect/>
          </a:stretch>
        </p:blipFill>
        <p:spPr>
          <a:xfrm>
            <a:off x="2478795" y="354152"/>
            <a:ext cx="3397229" cy="1689085"/>
          </a:xfrm>
          <a:prstGeom prst="rect">
            <a:avLst/>
          </a:prstGeom>
        </p:spPr>
      </p:pic>
      <p:pic>
        <p:nvPicPr>
          <p:cNvPr id="16" name="Picture 15">
            <a:extLst>
              <a:ext uri="{FF2B5EF4-FFF2-40B4-BE49-F238E27FC236}">
                <a16:creationId xmlns:a16="http://schemas.microsoft.com/office/drawing/2014/main" id="{AD19B126-3D41-A404-1B54-5A58020612F8}"/>
              </a:ext>
            </a:extLst>
          </p:cNvPr>
          <p:cNvPicPr>
            <a:picLocks noChangeAspect="1"/>
          </p:cNvPicPr>
          <p:nvPr/>
        </p:nvPicPr>
        <p:blipFill>
          <a:blip r:embed="rId9"/>
          <a:stretch>
            <a:fillRect/>
          </a:stretch>
        </p:blipFill>
        <p:spPr>
          <a:xfrm>
            <a:off x="2478796" y="3567517"/>
            <a:ext cx="3412240" cy="1632045"/>
          </a:xfrm>
          <a:prstGeom prst="rect">
            <a:avLst/>
          </a:prstGeom>
        </p:spPr>
      </p:pic>
      <p:pic>
        <p:nvPicPr>
          <p:cNvPr id="17" name="Picture 16">
            <a:extLst>
              <a:ext uri="{FF2B5EF4-FFF2-40B4-BE49-F238E27FC236}">
                <a16:creationId xmlns:a16="http://schemas.microsoft.com/office/drawing/2014/main" id="{BD7EA6D2-2AEE-63A8-C28F-F8D8B06D4E86}"/>
              </a:ext>
            </a:extLst>
          </p:cNvPr>
          <p:cNvPicPr>
            <a:picLocks noChangeAspect="1"/>
          </p:cNvPicPr>
          <p:nvPr/>
        </p:nvPicPr>
        <p:blipFill>
          <a:blip r:embed="rId10"/>
          <a:stretch>
            <a:fillRect/>
          </a:stretch>
        </p:blipFill>
        <p:spPr>
          <a:xfrm>
            <a:off x="8782022" y="3530485"/>
            <a:ext cx="3331944" cy="1682064"/>
          </a:xfrm>
          <a:prstGeom prst="rect">
            <a:avLst/>
          </a:prstGeom>
        </p:spPr>
      </p:pic>
    </p:spTree>
    <p:extLst>
      <p:ext uri="{BB962C8B-B14F-4D97-AF65-F5344CB8AC3E}">
        <p14:creationId xmlns:p14="http://schemas.microsoft.com/office/powerpoint/2010/main" val="1559834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132" y="-8896"/>
            <a:ext cx="12192000" cy="6875792"/>
          </a:xfrm>
          <a:prstGeom prst="rect">
            <a:avLst/>
          </a:prstGeom>
          <a:ln>
            <a:solidFill>
              <a:schemeClr val="bg1">
                <a:lumMod val="50000"/>
              </a:schemeClr>
            </a:solidFill>
          </a:ln>
        </p:spPr>
      </p:pic>
      <p:cxnSp>
        <p:nvCxnSpPr>
          <p:cNvPr id="3" name="Straight Connector 2">
            <a:extLst>
              <a:ext uri="{FF2B5EF4-FFF2-40B4-BE49-F238E27FC236}">
                <a16:creationId xmlns:a16="http://schemas.microsoft.com/office/drawing/2014/main" id="{A3E6C631-FB3D-44AF-B644-E76FB8DE7379}"/>
              </a:ext>
            </a:extLst>
          </p:cNvPr>
          <p:cNvCxnSpPr>
            <a:cxnSpLocks/>
          </p:cNvCxnSpPr>
          <p:nvPr/>
        </p:nvCxnSpPr>
        <p:spPr>
          <a:xfrm>
            <a:off x="28135" y="1041008"/>
            <a:ext cx="11985579" cy="0"/>
          </a:xfrm>
          <a:prstGeom prst="line">
            <a:avLst/>
          </a:prstGeom>
          <a:ln w="38100">
            <a:solidFill>
              <a:schemeClr val="bg2">
                <a:lumMod val="10000"/>
              </a:schemeClr>
            </a:solidFill>
          </a:ln>
        </p:spPr>
        <p:style>
          <a:lnRef idx="3">
            <a:schemeClr val="accent2"/>
          </a:lnRef>
          <a:fillRef idx="0">
            <a:schemeClr val="accent2"/>
          </a:fillRef>
          <a:effectRef idx="2">
            <a:schemeClr val="accent2"/>
          </a:effectRef>
          <a:fontRef idx="minor">
            <a:schemeClr val="tx1"/>
          </a:fontRef>
        </p:style>
      </p:cxnSp>
      <p:sp>
        <p:nvSpPr>
          <p:cNvPr id="6" name="TextBox 5">
            <a:extLst>
              <a:ext uri="{FF2B5EF4-FFF2-40B4-BE49-F238E27FC236}">
                <a16:creationId xmlns:a16="http://schemas.microsoft.com/office/drawing/2014/main" id="{B3228DB4-9D97-4816-91E4-E38C4A739B1E}"/>
              </a:ext>
            </a:extLst>
          </p:cNvPr>
          <p:cNvSpPr txBox="1"/>
          <p:nvPr/>
        </p:nvSpPr>
        <p:spPr>
          <a:xfrm>
            <a:off x="1296996" y="107625"/>
            <a:ext cx="8102992" cy="769441"/>
          </a:xfrm>
          <a:prstGeom prst="rect">
            <a:avLst/>
          </a:prstGeom>
          <a:noFill/>
          <a:scene3d>
            <a:camera prst="orthographicFront"/>
            <a:lightRig rig="threePt" dir="t"/>
          </a:scene3d>
          <a:sp3d>
            <a:bevelT/>
          </a:sp3d>
        </p:spPr>
        <p:txBody>
          <a:bodyPr wrap="square" rtlCol="0">
            <a:spAutoFit/>
          </a:bodyPr>
          <a:lstStyle/>
          <a:p>
            <a:pPr algn="ctr"/>
            <a:r>
              <a:rPr lang="en-GB" sz="4400" b="1" dirty="0">
                <a:solidFill>
                  <a:srgbClr val="1A4664"/>
                </a:solidFill>
                <a:latin typeface="Trebuchet MS" panose="020B0603020202020204" pitchFamily="34" charset="0"/>
              </a:rPr>
              <a:t>E</a:t>
            </a:r>
            <a:r>
              <a:rPr lang="en-NG" sz="4400" b="1" dirty="0">
                <a:solidFill>
                  <a:srgbClr val="1A4664"/>
                </a:solidFill>
                <a:latin typeface="Trebuchet MS" panose="020B0603020202020204" pitchFamily="34" charset="0"/>
              </a:rPr>
              <a:t>Q</a:t>
            </a:r>
            <a:r>
              <a:rPr lang="en-GB" sz="4400" b="1" dirty="0">
                <a:solidFill>
                  <a:srgbClr val="1A4664"/>
                </a:solidFill>
                <a:latin typeface="Trebuchet MS" panose="020B0603020202020204" pitchFamily="34" charset="0"/>
              </a:rPr>
              <a:t>U</a:t>
            </a:r>
            <a:r>
              <a:rPr lang="en-NG" sz="4400" b="1" dirty="0">
                <a:solidFill>
                  <a:srgbClr val="1A4664"/>
                </a:solidFill>
                <a:latin typeface="Trebuchet MS" panose="020B0603020202020204" pitchFamily="34" charset="0"/>
              </a:rPr>
              <a:t>I</a:t>
            </a:r>
            <a:r>
              <a:rPr lang="en-GB" sz="4400" b="1" dirty="0">
                <a:solidFill>
                  <a:srgbClr val="1A4664"/>
                </a:solidFill>
                <a:latin typeface="Trebuchet MS" panose="020B0603020202020204" pitchFamily="34" charset="0"/>
              </a:rPr>
              <a:t>T</a:t>
            </a:r>
            <a:r>
              <a:rPr lang="en-NG" sz="4400" b="1" dirty="0">
                <a:solidFill>
                  <a:srgbClr val="1A4664"/>
                </a:solidFill>
                <a:latin typeface="Trebuchet MS" panose="020B0603020202020204" pitchFamily="34" charset="0"/>
              </a:rPr>
              <a:t>Y </a:t>
            </a:r>
            <a:r>
              <a:rPr lang="en-GB" sz="4400" b="1" dirty="0">
                <a:solidFill>
                  <a:srgbClr val="1A4664"/>
                </a:solidFill>
                <a:latin typeface="Trebuchet MS" panose="020B0603020202020204" pitchFamily="34" charset="0"/>
              </a:rPr>
              <a:t>M</a:t>
            </a:r>
            <a:r>
              <a:rPr lang="en-NG" sz="4400" b="1" dirty="0">
                <a:solidFill>
                  <a:srgbClr val="1A4664"/>
                </a:solidFill>
                <a:latin typeface="Trebuchet MS" panose="020B0603020202020204" pitchFamily="34" charset="0"/>
              </a:rPr>
              <a:t>A</a:t>
            </a:r>
            <a:r>
              <a:rPr lang="en-GB" sz="4400" b="1" dirty="0">
                <a:solidFill>
                  <a:srgbClr val="1A4664"/>
                </a:solidFill>
                <a:latin typeface="Trebuchet MS" panose="020B0603020202020204" pitchFamily="34" charset="0"/>
              </a:rPr>
              <a:t>R</a:t>
            </a:r>
            <a:r>
              <a:rPr lang="en-NG" sz="4400" b="1" dirty="0">
                <a:solidFill>
                  <a:srgbClr val="1A4664"/>
                </a:solidFill>
                <a:latin typeface="Trebuchet MS" panose="020B0603020202020204" pitchFamily="34" charset="0"/>
              </a:rPr>
              <a:t>K</a:t>
            </a:r>
            <a:r>
              <a:rPr lang="en-GB" sz="4400" b="1" dirty="0">
                <a:solidFill>
                  <a:srgbClr val="1A4664"/>
                </a:solidFill>
                <a:latin typeface="Trebuchet MS" panose="020B0603020202020204" pitchFamily="34" charset="0"/>
              </a:rPr>
              <a:t>E</a:t>
            </a:r>
            <a:r>
              <a:rPr lang="en-NG" sz="4400" b="1" dirty="0">
                <a:solidFill>
                  <a:srgbClr val="1A4664"/>
                </a:solidFill>
                <a:latin typeface="Trebuchet MS" panose="020B0603020202020204" pitchFamily="34" charset="0"/>
              </a:rPr>
              <a:t>T</a:t>
            </a:r>
          </a:p>
        </p:txBody>
      </p:sp>
      <p:pic>
        <p:nvPicPr>
          <p:cNvPr id="7" name="Picture 6">
            <a:extLst>
              <a:ext uri="{FF2B5EF4-FFF2-40B4-BE49-F238E27FC236}">
                <a16:creationId xmlns:a16="http://schemas.microsoft.com/office/drawing/2014/main" id="{62DA722E-CC22-40E5-995F-F5215DE37CF3}"/>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8132" y="8961"/>
            <a:ext cx="1927277" cy="592375"/>
          </a:xfrm>
          <a:prstGeom prst="rect">
            <a:avLst/>
          </a:prstGeom>
        </p:spPr>
      </p:pic>
      <p:sp>
        <p:nvSpPr>
          <p:cNvPr id="8" name="TextBox 6">
            <a:hlinkClick r:id="rId4"/>
            <a:extLst>
              <a:ext uri="{FF2B5EF4-FFF2-40B4-BE49-F238E27FC236}">
                <a16:creationId xmlns:a16="http://schemas.microsoft.com/office/drawing/2014/main" id="{28323C0D-F5C3-4657-9284-853828397DE8}"/>
              </a:ext>
            </a:extLst>
          </p:cNvPr>
          <p:cNvSpPr txBox="1">
            <a:spLocks/>
          </p:cNvSpPr>
          <p:nvPr/>
        </p:nvSpPr>
        <p:spPr>
          <a:xfrm>
            <a:off x="-42204" y="602809"/>
            <a:ext cx="2461846" cy="468718"/>
          </a:xfrm>
          <a:prstGeom prst="rect">
            <a:avLst/>
          </a:prstGeom>
          <a:noFill/>
        </p:spPr>
        <p:txBody>
          <a:bodyPr wrap="square" rtlCol="0">
            <a:spAutoFit/>
          </a:bodyPr>
          <a:lstStyle/>
          <a:p>
            <a:pPr latinLnBrk="1">
              <a:lnSpc>
                <a:spcPct val="115000"/>
              </a:lnSpc>
              <a:spcAft>
                <a:spcPts val="0"/>
              </a:spcAft>
            </a:pPr>
            <a:r>
              <a:rPr lang="en-US" sz="1300" b="1" kern="1200" dirty="0">
                <a:solidFill>
                  <a:srgbClr val="632423"/>
                </a:solidFill>
                <a:effectLst/>
                <a:latin typeface="Arial" panose="020B0604020202020204" pitchFamily="34" charset="0"/>
                <a:ea typeface="Calibri" panose="020F0502020204030204" pitchFamily="34" charset="0"/>
              </a:rPr>
              <a:t>INVESTMENT RESEARCH</a:t>
            </a:r>
            <a:endParaRPr lang="en-GB" sz="1300" dirty="0">
              <a:effectLst/>
              <a:latin typeface="Times New Roman" panose="02020603050405020304" pitchFamily="18" charset="0"/>
              <a:ea typeface="Calibri" panose="020F0502020204030204" pitchFamily="34" charset="0"/>
            </a:endParaRPr>
          </a:p>
          <a:p>
            <a:pPr latinLnBrk="1">
              <a:lnSpc>
                <a:spcPct val="115000"/>
              </a:lnSpc>
              <a:spcAft>
                <a:spcPts val="0"/>
              </a:spcAft>
            </a:pPr>
            <a:r>
              <a:rPr lang="en-US" sz="900" b="1" kern="1200" dirty="0">
                <a:solidFill>
                  <a:srgbClr val="0F243E"/>
                </a:solidFill>
                <a:effectLst/>
                <a:latin typeface="Arial" panose="020B0604020202020204" pitchFamily="34" charset="0"/>
                <a:ea typeface="Calibri" panose="020F0502020204030204" pitchFamily="34" charset="0"/>
              </a:rPr>
              <a:t>TRUSTFUND PENSIONS LIMITED</a:t>
            </a:r>
            <a:endParaRPr lang="en-GB" sz="900" dirty="0">
              <a:effectLst/>
              <a:latin typeface="Times New Roman" panose="02020603050405020304" pitchFamily="18" charset="0"/>
              <a:ea typeface="Calibri" panose="020F0502020204030204" pitchFamily="34" charset="0"/>
            </a:endParaRPr>
          </a:p>
        </p:txBody>
      </p:sp>
      <p:sp>
        <p:nvSpPr>
          <p:cNvPr id="2" name="TextBox 1">
            <a:extLst>
              <a:ext uri="{FF2B5EF4-FFF2-40B4-BE49-F238E27FC236}">
                <a16:creationId xmlns:a16="http://schemas.microsoft.com/office/drawing/2014/main" id="{C78C3B09-3E25-40A0-BDDA-6409491992AE}"/>
              </a:ext>
            </a:extLst>
          </p:cNvPr>
          <p:cNvSpPr txBox="1"/>
          <p:nvPr/>
        </p:nvSpPr>
        <p:spPr>
          <a:xfrm>
            <a:off x="0" y="1414163"/>
            <a:ext cx="7685651" cy="5529655"/>
          </a:xfrm>
          <a:prstGeom prst="rect">
            <a:avLst/>
          </a:prstGeom>
          <a:noFill/>
          <a:ln>
            <a:solidFill>
              <a:schemeClr val="bg1">
                <a:lumMod val="50000"/>
              </a:schemeClr>
            </a:solidFill>
          </a:ln>
        </p:spPr>
        <p:txBody>
          <a:bodyPr wrap="square" rtlCol="0">
            <a:spAutoFit/>
          </a:bodyPr>
          <a:lstStyle/>
          <a:p>
            <a:pPr marR="0" lvl="0" indent="-360000" algn="just" fontAlgn="auto">
              <a:lnSpc>
                <a:spcPct val="150000"/>
              </a:lnSpc>
              <a:spcBef>
                <a:spcPts val="0"/>
              </a:spcBef>
              <a:spcAft>
                <a:spcPts val="0"/>
              </a:spcAft>
              <a:buClrTx/>
              <a:buSzTx/>
              <a:buFont typeface="Wingdings" panose="05000000000000000000" pitchFamily="2" charset="2"/>
              <a:buChar char="ü"/>
              <a:tabLst/>
              <a:defRPr/>
            </a:pPr>
            <a:r>
              <a:rPr lang="en-GB" sz="1300" dirty="0">
                <a:latin typeface="Ebrima" panose="02000000000000000000" pitchFamily="2" charset="0"/>
                <a:ea typeface="Ebrima" panose="02000000000000000000" pitchFamily="2" charset="0"/>
                <a:cs typeface="Ebrima" panose="02000000000000000000" pitchFamily="2" charset="0"/>
              </a:rPr>
              <a:t>In April, the NGX ASI inched up by 12bps MoM to close at 105,800.82 index points, fuelled by positive sentiments around corporate earnings releases.</a:t>
            </a:r>
          </a:p>
          <a:p>
            <a:pPr marR="0" lvl="0" indent="-360000" algn="just" fontAlgn="auto">
              <a:lnSpc>
                <a:spcPct val="150000"/>
              </a:lnSpc>
              <a:spcBef>
                <a:spcPts val="0"/>
              </a:spcBef>
              <a:spcAft>
                <a:spcPts val="0"/>
              </a:spcAft>
              <a:buClrTx/>
              <a:buSzTx/>
              <a:buFont typeface="Wingdings" panose="05000000000000000000" pitchFamily="2" charset="2"/>
              <a:buChar char="ü"/>
              <a:tabLst/>
              <a:defRPr/>
            </a:pPr>
            <a:r>
              <a:rPr lang="en-GB" sz="1300" dirty="0">
                <a:latin typeface="Ebrima" panose="02000000000000000000" pitchFamily="2" charset="0"/>
                <a:ea typeface="Ebrima" panose="02000000000000000000" pitchFamily="2" charset="0"/>
                <a:cs typeface="Ebrima" panose="02000000000000000000" pitchFamily="2" charset="0"/>
              </a:rPr>
              <a:t>Notable performers for the period included INTBREW (+44.71% MoM) and NB (+26.10% MoM), driven by strong Q1 2025 earnings that fuelled a broad rally in the Consumer Goods sector. VFDGROUP soared 135.17% MoM, buoyed by a 5-for-1 bonus share issue and a ₦2.50 dividend declaration, significantly boosting investor sentiment. WAPCO also gained momentum later in the month, rising 12.06% MoM following solid Q1 results and the announcement of a ₦4.00 interim dividend, which helped it recover from earlier losses.</a:t>
            </a:r>
          </a:p>
          <a:p>
            <a:pPr marR="0" lvl="0" indent="-360000" algn="just" fontAlgn="auto">
              <a:lnSpc>
                <a:spcPct val="150000"/>
              </a:lnSpc>
              <a:spcBef>
                <a:spcPts val="0"/>
              </a:spcBef>
              <a:spcAft>
                <a:spcPts val="0"/>
              </a:spcAft>
              <a:buClrTx/>
              <a:buSzTx/>
              <a:buFont typeface="Wingdings" panose="05000000000000000000" pitchFamily="2" charset="2"/>
              <a:buChar char="ü"/>
              <a:tabLst/>
              <a:defRPr/>
            </a:pPr>
            <a:r>
              <a:rPr lang="en-GB" sz="1300" dirty="0">
                <a:latin typeface="Ebrima" panose="02000000000000000000" pitchFamily="2" charset="0"/>
                <a:ea typeface="Ebrima" panose="02000000000000000000" pitchFamily="2" charset="0"/>
                <a:cs typeface="Ebrima" panose="02000000000000000000" pitchFamily="2" charset="0"/>
              </a:rPr>
              <a:t>From a sectoral standpoint, performance was negatively skewed as only 1 out of 5 sectors under our purview closed in positive terrain.</a:t>
            </a:r>
          </a:p>
          <a:p>
            <a:pPr marR="0" lvl="0" indent="-360000" algn="just" fontAlgn="auto">
              <a:lnSpc>
                <a:spcPct val="150000"/>
              </a:lnSpc>
              <a:spcBef>
                <a:spcPts val="0"/>
              </a:spcBef>
              <a:spcAft>
                <a:spcPts val="0"/>
              </a:spcAft>
              <a:buClrTx/>
              <a:buSzTx/>
              <a:buFont typeface="Wingdings" panose="05000000000000000000" pitchFamily="2" charset="2"/>
              <a:buChar char="ü"/>
              <a:tabLst/>
              <a:defRPr/>
            </a:pPr>
            <a:r>
              <a:rPr lang="en-GB" sz="1300" dirty="0">
                <a:latin typeface="Ebrima" panose="02000000000000000000" pitchFamily="2" charset="0"/>
                <a:ea typeface="Ebrima" panose="02000000000000000000" pitchFamily="2" charset="0"/>
                <a:cs typeface="Ebrima" panose="02000000000000000000" pitchFamily="2" charset="0"/>
              </a:rPr>
              <a:t>The Consumer Goods sector led market performance for the month, posting a 10.42% MoM gain, driven by strong earnings. INTBREW was the top contributor.</a:t>
            </a:r>
          </a:p>
          <a:p>
            <a:pPr marR="0" lvl="0" indent="-360000" algn="just" fontAlgn="auto">
              <a:lnSpc>
                <a:spcPct val="150000"/>
              </a:lnSpc>
              <a:spcBef>
                <a:spcPts val="0"/>
              </a:spcBef>
              <a:spcAft>
                <a:spcPts val="0"/>
              </a:spcAft>
              <a:buClrTx/>
              <a:buSzTx/>
              <a:buFont typeface="Wingdings" panose="05000000000000000000" pitchFamily="2" charset="2"/>
              <a:buChar char="ü"/>
              <a:tabLst/>
              <a:defRPr/>
            </a:pPr>
            <a:r>
              <a:rPr lang="en-GB" sz="1300" dirty="0">
                <a:latin typeface="Ebrima" panose="02000000000000000000" pitchFamily="2" charset="0"/>
                <a:ea typeface="Ebrima" panose="02000000000000000000" pitchFamily="2" charset="0"/>
                <a:cs typeface="Ebrima" panose="02000000000000000000" pitchFamily="2" charset="0"/>
              </a:rPr>
              <a:t>Conversely, The Banking sector declined by 1.52% MoM, weighed down by dividend markdowns from GTCO (-4.94% MoM) and UBA (-5.15% MoM). Optimism following the markdowns was not enough to lift the sector into positive territory.</a:t>
            </a:r>
          </a:p>
          <a:p>
            <a:pPr marR="0" lvl="0" indent="-360000" algn="just" fontAlgn="auto">
              <a:lnSpc>
                <a:spcPct val="150000"/>
              </a:lnSpc>
              <a:spcBef>
                <a:spcPts val="0"/>
              </a:spcBef>
              <a:spcAft>
                <a:spcPts val="0"/>
              </a:spcAft>
              <a:buClrTx/>
              <a:buSzTx/>
              <a:buFont typeface="Wingdings" panose="05000000000000000000" pitchFamily="2" charset="2"/>
              <a:buChar char="ü"/>
              <a:tabLst/>
              <a:defRPr/>
            </a:pPr>
            <a:r>
              <a:rPr lang="en-GB" sz="1300" dirty="0">
                <a:latin typeface="Ebrima" panose="02000000000000000000" pitchFamily="2" charset="0"/>
                <a:ea typeface="Ebrima" panose="02000000000000000000" pitchFamily="2" charset="0"/>
                <a:cs typeface="Ebrima" panose="02000000000000000000" pitchFamily="2" charset="0"/>
              </a:rPr>
              <a:t>The Insurance (-3.52% MoM), Industrial Goods (-3.59% MoM), and Oil &amp; Gas (-4.23% MoM) sectors all closed the month lower, impacted by sharp declines in SUNUASSUR (-27.97% MoM), DANGCEM (-10.00% MoM), and ARADEL (-10.40% MoM), respectively.</a:t>
            </a:r>
          </a:p>
        </p:txBody>
      </p:sp>
      <p:sp>
        <p:nvSpPr>
          <p:cNvPr id="15" name="TextBox 14">
            <a:extLst>
              <a:ext uri="{FF2B5EF4-FFF2-40B4-BE49-F238E27FC236}">
                <a16:creationId xmlns:a16="http://schemas.microsoft.com/office/drawing/2014/main" id="{CCB0FA0C-E627-48A1-ACAD-4BA148CE95EF}"/>
              </a:ext>
            </a:extLst>
          </p:cNvPr>
          <p:cNvSpPr txBox="1"/>
          <p:nvPr/>
        </p:nvSpPr>
        <p:spPr>
          <a:xfrm>
            <a:off x="7948242" y="6636064"/>
            <a:ext cx="2891181" cy="230832"/>
          </a:xfrm>
          <a:prstGeom prst="rect">
            <a:avLst/>
          </a:prstGeom>
          <a:noFill/>
        </p:spPr>
        <p:txBody>
          <a:bodyPr wrap="square" rtlCol="0">
            <a:spAutoFit/>
          </a:bodyPr>
          <a:lstStyle/>
          <a:p>
            <a:r>
              <a:rPr lang="en-US" sz="900" b="1" i="1" dirty="0"/>
              <a:t>Source: Bloomberg/ TFP Research</a:t>
            </a:r>
          </a:p>
        </p:txBody>
      </p:sp>
      <p:sp>
        <p:nvSpPr>
          <p:cNvPr id="18" name="Slide Number Placeholder 17">
            <a:extLst>
              <a:ext uri="{FF2B5EF4-FFF2-40B4-BE49-F238E27FC236}">
                <a16:creationId xmlns:a16="http://schemas.microsoft.com/office/drawing/2014/main" id="{1FCE6FAE-BE7B-42DA-9649-184B1FA44315}"/>
              </a:ext>
            </a:extLst>
          </p:cNvPr>
          <p:cNvSpPr>
            <a:spLocks noGrp="1"/>
          </p:cNvSpPr>
          <p:nvPr>
            <p:ph type="sldNum" sz="quarter" idx="12"/>
          </p:nvPr>
        </p:nvSpPr>
        <p:spPr>
          <a:xfrm>
            <a:off x="9033681" y="6043537"/>
            <a:ext cx="2743200" cy="365125"/>
          </a:xfrm>
        </p:spPr>
        <p:txBody>
          <a:bodyPr/>
          <a:lstStyle/>
          <a:p>
            <a:fld id="{A0B6DEE9-26F1-43A8-86A6-562EAD94AE7B}" type="slidenum">
              <a:rPr lang="en-US" smtClean="0"/>
              <a:t>4</a:t>
            </a:fld>
            <a:endParaRPr lang="en-US" dirty="0"/>
          </a:p>
        </p:txBody>
      </p:sp>
      <p:sp>
        <p:nvSpPr>
          <p:cNvPr id="17" name="TextBox 16">
            <a:extLst>
              <a:ext uri="{FF2B5EF4-FFF2-40B4-BE49-F238E27FC236}">
                <a16:creationId xmlns:a16="http://schemas.microsoft.com/office/drawing/2014/main" id="{53085015-FA32-ADDF-430C-DEFEFD4463AB}"/>
              </a:ext>
            </a:extLst>
          </p:cNvPr>
          <p:cNvSpPr txBox="1"/>
          <p:nvPr/>
        </p:nvSpPr>
        <p:spPr>
          <a:xfrm>
            <a:off x="-4" y="1095685"/>
            <a:ext cx="7685651" cy="307777"/>
          </a:xfrm>
          <a:prstGeom prst="rect">
            <a:avLst/>
          </a:prstGeom>
          <a:solidFill>
            <a:srgbClr val="002060"/>
          </a:solidFill>
        </p:spPr>
        <p:txBody>
          <a:bodyPr wrap="square" rtlCol="0">
            <a:spAutoFit/>
          </a:bodyPr>
          <a:lstStyle/>
          <a:p>
            <a:r>
              <a:rPr lang="en-US" sz="1400" b="1" i="1" dirty="0">
                <a:solidFill>
                  <a:schemeClr val="bg1"/>
                </a:solidFill>
                <a:latin typeface="Ebrima" panose="02000000000000000000" pitchFamily="2" charset="0"/>
                <a:ea typeface="Ebrima" panose="02000000000000000000" pitchFamily="2" charset="0"/>
                <a:cs typeface="Ebrima" panose="02000000000000000000" pitchFamily="2" charset="0"/>
              </a:rPr>
              <a:t>Bourse Rebounds on Corporate Earning Releases</a:t>
            </a:r>
            <a:endParaRPr lang="en-GB" sz="1400" b="1" i="1"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pic>
        <p:nvPicPr>
          <p:cNvPr id="5" name="Picture 4" descr="A picture containing clipart&#10;&#10;Description automatically generated">
            <a:extLst>
              <a:ext uri="{FF2B5EF4-FFF2-40B4-BE49-F238E27FC236}">
                <a16:creationId xmlns:a16="http://schemas.microsoft.com/office/drawing/2014/main" id="{F723C081-E639-C5A1-95E4-38D0F3F2053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17407" y="8960"/>
            <a:ext cx="2461846" cy="997013"/>
          </a:xfrm>
          <a:prstGeom prst="rect">
            <a:avLst/>
          </a:prstGeom>
        </p:spPr>
      </p:pic>
      <p:pic>
        <p:nvPicPr>
          <p:cNvPr id="12" name="Picture 11">
            <a:extLst>
              <a:ext uri="{FF2B5EF4-FFF2-40B4-BE49-F238E27FC236}">
                <a16:creationId xmlns:a16="http://schemas.microsoft.com/office/drawing/2014/main" id="{964644BD-C646-161D-82BF-9D4BC29339CE}"/>
              </a:ext>
            </a:extLst>
          </p:cNvPr>
          <p:cNvPicPr>
            <a:picLocks noChangeAspect="1"/>
          </p:cNvPicPr>
          <p:nvPr/>
        </p:nvPicPr>
        <p:blipFill>
          <a:blip r:embed="rId6"/>
          <a:stretch>
            <a:fillRect/>
          </a:stretch>
        </p:blipFill>
        <p:spPr>
          <a:xfrm>
            <a:off x="7685647" y="3684181"/>
            <a:ext cx="4478221" cy="2359356"/>
          </a:xfrm>
          <a:prstGeom prst="rect">
            <a:avLst/>
          </a:prstGeom>
        </p:spPr>
      </p:pic>
      <p:pic>
        <p:nvPicPr>
          <p:cNvPr id="13" name="Picture 12">
            <a:extLst>
              <a:ext uri="{FF2B5EF4-FFF2-40B4-BE49-F238E27FC236}">
                <a16:creationId xmlns:a16="http://schemas.microsoft.com/office/drawing/2014/main" id="{F61E1AE6-6C8D-3BE7-E838-7A7434B74359}"/>
              </a:ext>
            </a:extLst>
          </p:cNvPr>
          <p:cNvPicPr>
            <a:picLocks noChangeAspect="1"/>
          </p:cNvPicPr>
          <p:nvPr/>
        </p:nvPicPr>
        <p:blipFill>
          <a:blip r:embed="rId7"/>
          <a:stretch>
            <a:fillRect/>
          </a:stretch>
        </p:blipFill>
        <p:spPr>
          <a:xfrm>
            <a:off x="7713779" y="1122494"/>
            <a:ext cx="4450089" cy="2526649"/>
          </a:xfrm>
          <a:prstGeom prst="rect">
            <a:avLst/>
          </a:prstGeom>
        </p:spPr>
      </p:pic>
    </p:spTree>
    <p:extLst>
      <p:ext uri="{BB962C8B-B14F-4D97-AF65-F5344CB8AC3E}">
        <p14:creationId xmlns:p14="http://schemas.microsoft.com/office/powerpoint/2010/main" val="2174348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896"/>
            <a:ext cx="12192000" cy="6875792"/>
          </a:xfrm>
          <a:prstGeom prst="rect">
            <a:avLst/>
          </a:prstGeom>
        </p:spPr>
      </p:pic>
      <p:cxnSp>
        <p:nvCxnSpPr>
          <p:cNvPr id="3" name="Straight Connector 2">
            <a:extLst>
              <a:ext uri="{FF2B5EF4-FFF2-40B4-BE49-F238E27FC236}">
                <a16:creationId xmlns:a16="http://schemas.microsoft.com/office/drawing/2014/main" id="{A3E6C631-FB3D-44AF-B644-E76FB8DE7379}"/>
              </a:ext>
            </a:extLst>
          </p:cNvPr>
          <p:cNvCxnSpPr>
            <a:cxnSpLocks/>
          </p:cNvCxnSpPr>
          <p:nvPr/>
        </p:nvCxnSpPr>
        <p:spPr>
          <a:xfrm>
            <a:off x="28135" y="1041008"/>
            <a:ext cx="10513252" cy="0"/>
          </a:xfrm>
          <a:prstGeom prst="line">
            <a:avLst/>
          </a:prstGeom>
          <a:ln w="38100">
            <a:solidFill>
              <a:schemeClr val="bg2">
                <a:lumMod val="10000"/>
              </a:schemeClr>
            </a:solidFill>
          </a:ln>
        </p:spPr>
        <p:style>
          <a:lnRef idx="3">
            <a:schemeClr val="accent2"/>
          </a:lnRef>
          <a:fillRef idx="0">
            <a:schemeClr val="accent2"/>
          </a:fillRef>
          <a:effectRef idx="2">
            <a:schemeClr val="accent2"/>
          </a:effectRef>
          <a:fontRef idx="minor">
            <a:schemeClr val="tx1"/>
          </a:fontRef>
        </p:style>
      </p:cxnSp>
      <p:sp>
        <p:nvSpPr>
          <p:cNvPr id="6" name="TextBox 5">
            <a:extLst>
              <a:ext uri="{FF2B5EF4-FFF2-40B4-BE49-F238E27FC236}">
                <a16:creationId xmlns:a16="http://schemas.microsoft.com/office/drawing/2014/main" id="{B3228DB4-9D97-4816-91E4-E38C4A739B1E}"/>
              </a:ext>
            </a:extLst>
          </p:cNvPr>
          <p:cNvSpPr txBox="1"/>
          <p:nvPr/>
        </p:nvSpPr>
        <p:spPr>
          <a:xfrm>
            <a:off x="2124222" y="174917"/>
            <a:ext cx="7948246" cy="769441"/>
          </a:xfrm>
          <a:prstGeom prst="rect">
            <a:avLst/>
          </a:prstGeom>
          <a:noFill/>
          <a:scene3d>
            <a:camera prst="orthographicFront"/>
            <a:lightRig rig="threePt" dir="t"/>
          </a:scene3d>
          <a:sp3d>
            <a:bevelT/>
          </a:sp3d>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1A4664"/>
                </a:solidFill>
                <a:effectLst/>
                <a:uLnTx/>
                <a:uFillTx/>
                <a:latin typeface="Trebuchet MS" panose="020B0603020202020204" pitchFamily="34" charset="0"/>
                <a:ea typeface="+mn-ea"/>
                <a:cs typeface="+mn-cs"/>
              </a:rPr>
              <a:t>FIXED INCOME MARKET</a:t>
            </a:r>
          </a:p>
        </p:txBody>
      </p:sp>
      <p:pic>
        <p:nvPicPr>
          <p:cNvPr id="7" name="Picture 6">
            <a:extLst>
              <a:ext uri="{FF2B5EF4-FFF2-40B4-BE49-F238E27FC236}">
                <a16:creationId xmlns:a16="http://schemas.microsoft.com/office/drawing/2014/main" id="{62DA722E-CC22-40E5-995F-F5215DE37CF3}"/>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8132" y="8961"/>
            <a:ext cx="1927277" cy="592375"/>
          </a:xfrm>
          <a:prstGeom prst="rect">
            <a:avLst/>
          </a:prstGeom>
        </p:spPr>
      </p:pic>
      <p:sp>
        <p:nvSpPr>
          <p:cNvPr id="8" name="TextBox 6">
            <a:hlinkClick r:id="rId4"/>
            <a:extLst>
              <a:ext uri="{FF2B5EF4-FFF2-40B4-BE49-F238E27FC236}">
                <a16:creationId xmlns:a16="http://schemas.microsoft.com/office/drawing/2014/main" id="{28323C0D-F5C3-4657-9284-853828397DE8}"/>
              </a:ext>
            </a:extLst>
          </p:cNvPr>
          <p:cNvSpPr txBox="1">
            <a:spLocks/>
          </p:cNvSpPr>
          <p:nvPr/>
        </p:nvSpPr>
        <p:spPr>
          <a:xfrm>
            <a:off x="-42204" y="602809"/>
            <a:ext cx="2461846" cy="468718"/>
          </a:xfrm>
          <a:prstGeom prst="rect">
            <a:avLst/>
          </a:prstGeom>
          <a:noFill/>
        </p:spPr>
        <p:txBody>
          <a:bodyPr wrap="square" rtlCol="0">
            <a:spAutoFit/>
          </a:bodyPr>
          <a:lstStyle/>
          <a:p>
            <a:pPr marL="0" marR="0" lvl="0" indent="0" algn="l" defTabSz="914400" rtl="0" eaLnBrk="1" fontAlgn="auto" latinLnBrk="1" hangingPunct="1">
              <a:lnSpc>
                <a:spcPct val="115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632423"/>
                </a:solidFill>
                <a:effectLst/>
                <a:uLnTx/>
                <a:uFillTx/>
                <a:latin typeface="Arial" panose="020B0604020202020204" pitchFamily="34" charset="0"/>
                <a:ea typeface="Calibri" panose="020F0502020204030204" pitchFamily="34" charset="0"/>
                <a:cs typeface="+mn-cs"/>
              </a:rPr>
              <a:t>INVESTMENT RESEARCH</a:t>
            </a:r>
            <a:endParaRPr kumimoji="0" lang="en-GB" sz="13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a:p>
            <a:pPr marL="0" marR="0" lvl="0" indent="0" algn="l" defTabSz="914400" rtl="0" eaLnBrk="1" fontAlgn="auto" latinLnBrk="1" hangingPunct="1">
              <a:lnSpc>
                <a:spcPct val="115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F243E"/>
                </a:solidFill>
                <a:effectLst/>
                <a:uLnTx/>
                <a:uFillTx/>
                <a:latin typeface="Arial" panose="020B0604020202020204" pitchFamily="34" charset="0"/>
                <a:ea typeface="Calibri" panose="020F0502020204030204" pitchFamily="34" charset="0"/>
                <a:cs typeface="+mn-cs"/>
              </a:rPr>
              <a:t>TRUSTFUND PENSIONS LIMITED</a:t>
            </a:r>
            <a:endParaRPr kumimoji="0" lang="en-GB" sz="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4" name="Rectangle 13">
            <a:extLst>
              <a:ext uri="{FF2B5EF4-FFF2-40B4-BE49-F238E27FC236}">
                <a16:creationId xmlns:a16="http://schemas.microsoft.com/office/drawing/2014/main" id="{E0EA11A2-9C54-4466-BECE-555C44070089}"/>
              </a:ext>
            </a:extLst>
          </p:cNvPr>
          <p:cNvSpPr/>
          <p:nvPr/>
        </p:nvSpPr>
        <p:spPr>
          <a:xfrm>
            <a:off x="0" y="1075761"/>
            <a:ext cx="7033876" cy="6464142"/>
          </a:xfrm>
          <a:prstGeom prst="rect">
            <a:avLst/>
          </a:prstGeom>
        </p:spPr>
        <p:txBody>
          <a:bodyPr wrap="square">
            <a:spAutoFit/>
          </a:bodyPr>
          <a:lstStyle/>
          <a:p>
            <a:pPr marL="342900" indent="-342900" algn="just">
              <a:lnSpc>
                <a:spcPct val="135000"/>
              </a:lnSpc>
              <a:spcBef>
                <a:spcPts val="500"/>
              </a:spcBef>
              <a:buFont typeface="Symbol" panose="05050102010706020507" pitchFamily="18" charset="2"/>
              <a:buChar char=""/>
              <a:defRPr/>
            </a:pPr>
            <a:r>
              <a:rPr lang="en-GB" sz="1350" dirty="0">
                <a:latin typeface="Ebrima" panose="02000000000000000000" pitchFamily="2" charset="0"/>
                <a:ea typeface="Ebrima" panose="02000000000000000000" pitchFamily="2" charset="0"/>
                <a:cs typeface="Ebrima" panose="02000000000000000000" pitchFamily="2" charset="0"/>
              </a:rPr>
              <a:t>In April, the secondary fixed income market was dominated by bearish trading patterns as yield appreciations were recorded along the curve.</a:t>
            </a:r>
          </a:p>
          <a:p>
            <a:pPr marL="342900" indent="-342900" algn="just">
              <a:lnSpc>
                <a:spcPct val="135000"/>
              </a:lnSpc>
              <a:spcBef>
                <a:spcPts val="500"/>
              </a:spcBef>
              <a:buFont typeface="Symbol" panose="05050102010706020507" pitchFamily="18" charset="2"/>
              <a:buChar char=""/>
              <a:defRPr/>
            </a:pPr>
            <a:r>
              <a:rPr lang="en-GB" sz="1350" dirty="0">
                <a:latin typeface="Ebrima" panose="02000000000000000000" pitchFamily="2" charset="0"/>
                <a:ea typeface="Ebrima" panose="02000000000000000000" pitchFamily="2" charset="0"/>
                <a:cs typeface="Ebrima" panose="02000000000000000000" pitchFamily="2" charset="0"/>
              </a:rPr>
              <a:t>For instance, average bond yields grew by 34bps. 19.05% as investors rotated out of long tenors in favour of instruments at the short end of the curve.</a:t>
            </a:r>
          </a:p>
          <a:p>
            <a:pPr marL="342900" indent="-342900" algn="just">
              <a:lnSpc>
                <a:spcPct val="135000"/>
              </a:lnSpc>
              <a:spcBef>
                <a:spcPts val="500"/>
              </a:spcBef>
              <a:buFont typeface="Symbol" panose="05050102010706020507" pitchFamily="18" charset="2"/>
              <a:buChar char=""/>
              <a:defRPr/>
            </a:pPr>
            <a:r>
              <a:rPr lang="en-GB" sz="1350" dirty="0">
                <a:latin typeface="Ebrima" panose="02000000000000000000" pitchFamily="2" charset="0"/>
                <a:ea typeface="Ebrima" panose="02000000000000000000" pitchFamily="2" charset="0"/>
                <a:cs typeface="Ebrima" panose="02000000000000000000" pitchFamily="2" charset="0"/>
              </a:rPr>
              <a:t>Furthermore, average discounted rates on NTBs gained 99bps to close at 18.71% with major sell offs on long to mid term instruments.</a:t>
            </a:r>
          </a:p>
          <a:p>
            <a:pPr marL="342900" indent="-342900" algn="just">
              <a:lnSpc>
                <a:spcPct val="135000"/>
              </a:lnSpc>
              <a:spcBef>
                <a:spcPts val="500"/>
              </a:spcBef>
              <a:buFont typeface="Symbol" panose="05050102010706020507" pitchFamily="18" charset="2"/>
              <a:buChar char=""/>
              <a:defRPr/>
            </a:pPr>
            <a:r>
              <a:rPr lang="en-GB" sz="1350" dirty="0">
                <a:latin typeface="Ebrima" panose="02000000000000000000" pitchFamily="2" charset="0"/>
                <a:ea typeface="Ebrima" panose="02000000000000000000" pitchFamily="2" charset="0"/>
                <a:cs typeface="Ebrima" panose="02000000000000000000" pitchFamily="2" charset="0"/>
              </a:rPr>
              <a:t>In other news, the DMO conducted a bond auction where N350.00bn worth of two instruments namely the 19.30% FGN APR 2029 (N200.00bn) and the 19.89% FGN MAY 2033 (N150.00bn) were offered to participants. Eventually, approximately N397.2390bn was sold in total at respective average stop rates of 19.00% (unchanged) and 19.99% (unchanged). Notably, the auction was 1.42x oversubscribed with a Bid to cover ratio of 1.25x. </a:t>
            </a:r>
          </a:p>
          <a:p>
            <a:pPr marL="342900" indent="-342900" algn="just">
              <a:lnSpc>
                <a:spcPct val="135000"/>
              </a:lnSpc>
              <a:spcBef>
                <a:spcPts val="500"/>
              </a:spcBef>
              <a:buFont typeface="Symbol" panose="05050102010706020507" pitchFamily="18" charset="2"/>
              <a:buChar char=""/>
              <a:defRPr/>
            </a:pPr>
            <a:r>
              <a:rPr lang="en-US" sz="1350" dirty="0">
                <a:solidFill>
                  <a:prstClr val="black"/>
                </a:solidFill>
                <a:latin typeface="Ebrima" panose="02000000000000000000" pitchFamily="2" charset="0"/>
                <a:ea typeface="Times New Roman" panose="02020603050405020304" pitchFamily="18" charset="0"/>
                <a:cs typeface="Times New Roman" panose="02020603050405020304" pitchFamily="18" charset="0"/>
              </a:rPr>
              <a:t>Additionally, there were two (2) NTB auctions held in April where a total of N1.20trn worth of the 91 DTM, 182 DTM and 364 DTM bills were rolled over and offered to investors. Eventually, N1.14trn worth of these bills were sold at respective average stop rates of 18.25% (prev. 17.50%), 19.00% (prev. 18.07) and 19.62% (prev. 18.95%). </a:t>
            </a:r>
          </a:p>
          <a:p>
            <a:pPr marL="342900" indent="-342900" algn="just">
              <a:lnSpc>
                <a:spcPct val="135000"/>
              </a:lnSpc>
              <a:spcBef>
                <a:spcPts val="500"/>
              </a:spcBef>
              <a:buFont typeface="Symbol" panose="05050102010706020507" pitchFamily="18" charset="2"/>
              <a:buChar char=""/>
              <a:defRPr/>
            </a:pPr>
            <a:r>
              <a:rPr lang="en-US" sz="1350" dirty="0">
                <a:solidFill>
                  <a:prstClr val="black"/>
                </a:solidFill>
                <a:latin typeface="Ebrima" panose="02000000000000000000" pitchFamily="2" charset="0"/>
                <a:ea typeface="Times New Roman" panose="02020603050405020304" pitchFamily="18" charset="0"/>
                <a:cs typeface="Times New Roman" panose="02020603050405020304" pitchFamily="18" charset="0"/>
              </a:rPr>
              <a:t>Also, subscription levels reached N2.67trn, indicating a bid to offer ratio of 2.22x and a bid to cover ratio of 2.34x.</a:t>
            </a:r>
            <a:endParaRPr kumimoji="0" lang="en-US" sz="1350" b="0" i="0" u="none" strike="noStrike" kern="1200" cap="none" spc="0" normalizeH="0" baseline="0" noProof="0" dirty="0">
              <a:ln>
                <a:noFill/>
              </a:ln>
              <a:solidFill>
                <a:prstClr val="black"/>
              </a:solidFill>
              <a:effectLst/>
              <a:uLnTx/>
              <a:uFillTx/>
              <a:latin typeface="Ebrima" panose="02000000000000000000" pitchFamily="2" charset="0"/>
              <a:ea typeface="+mn-ea"/>
              <a:cs typeface="Times New Roman" panose="02020603050405020304" pitchFamily="18" charset="0"/>
            </a:endParaRPr>
          </a:p>
          <a:p>
            <a:pPr marL="342900" indent="-342900" algn="just">
              <a:lnSpc>
                <a:spcPct val="135000"/>
              </a:lnSpc>
              <a:spcBef>
                <a:spcPts val="500"/>
              </a:spcBef>
              <a:buFont typeface="Symbol" panose="05050102010706020507" pitchFamily="18" charset="2"/>
              <a:buChar char=""/>
              <a:defRPr/>
            </a:pPr>
            <a:endParaRPr lang="en-US" sz="1350" dirty="0">
              <a:solidFill>
                <a:prstClr val="black"/>
              </a:solidFill>
              <a:latin typeface="Ebrima" panose="02000000000000000000" pitchFamily="2" charset="0"/>
              <a:ea typeface="Times New Roman" panose="02020603050405020304" pitchFamily="18" charset="0"/>
              <a:cs typeface="Times New Roman" panose="02020603050405020304" pitchFamily="18" charset="0"/>
            </a:endParaRPr>
          </a:p>
          <a:p>
            <a:pPr marL="342900" indent="-342900" algn="just">
              <a:lnSpc>
                <a:spcPct val="135000"/>
              </a:lnSpc>
              <a:spcBef>
                <a:spcPts val="500"/>
              </a:spcBef>
              <a:buFont typeface="Symbol" panose="05050102010706020507" pitchFamily="18" charset="2"/>
              <a:buChar char=""/>
              <a:defRPr/>
            </a:pPr>
            <a:endParaRPr lang="en-GB" sz="1350" dirty="0">
              <a:latin typeface="Ebrima" panose="02000000000000000000" pitchFamily="2" charset="0"/>
              <a:ea typeface="Ebrima" panose="02000000000000000000" pitchFamily="2" charset="0"/>
              <a:cs typeface="Ebrima" panose="02000000000000000000" pitchFamily="2" charset="0"/>
            </a:endParaRPr>
          </a:p>
          <a:p>
            <a:pPr marL="342900" indent="-342900" algn="just">
              <a:lnSpc>
                <a:spcPct val="135000"/>
              </a:lnSpc>
              <a:spcBef>
                <a:spcPts val="500"/>
              </a:spcBef>
              <a:buFont typeface="Symbol" panose="05050102010706020507" pitchFamily="18" charset="2"/>
              <a:buChar char=""/>
              <a:defRPr/>
            </a:pPr>
            <a:endParaRPr lang="en-US" sz="1350" dirty="0">
              <a:solidFill>
                <a:prstClr val="black"/>
              </a:solidFill>
              <a:latin typeface="Ebrima" panose="02000000000000000000" pitchFamily="2" charset="0"/>
              <a:ea typeface="Times New Roman" panose="02020603050405020304" pitchFamily="18" charset="0"/>
              <a:cs typeface="Times New Roman" panose="02020603050405020304" pitchFamily="18" charset="0"/>
            </a:endParaRPr>
          </a:p>
        </p:txBody>
      </p:sp>
      <p:sp>
        <p:nvSpPr>
          <p:cNvPr id="13" name="Footer Placeholder 4">
            <a:extLst>
              <a:ext uri="{FF2B5EF4-FFF2-40B4-BE49-F238E27FC236}">
                <a16:creationId xmlns:a16="http://schemas.microsoft.com/office/drawing/2014/main" id="{26FFFC9B-85B8-4BD4-8B1E-3EDC3E37C981}"/>
              </a:ext>
            </a:extLst>
          </p:cNvPr>
          <p:cNvSpPr txBox="1">
            <a:spLocks/>
          </p:cNvSpPr>
          <p:nvPr/>
        </p:nvSpPr>
        <p:spPr>
          <a:xfrm>
            <a:off x="-42204" y="6495425"/>
            <a:ext cx="35814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Confidential.  Copyright © Trustfund Pensions Ltd</a:t>
            </a:r>
          </a:p>
        </p:txBody>
      </p:sp>
      <p:cxnSp>
        <p:nvCxnSpPr>
          <p:cNvPr id="17" name="Straight Connector 16">
            <a:extLst>
              <a:ext uri="{FF2B5EF4-FFF2-40B4-BE49-F238E27FC236}">
                <a16:creationId xmlns:a16="http://schemas.microsoft.com/office/drawing/2014/main" id="{E2568E26-CEDE-4FB4-9603-507D42626385}"/>
              </a:ext>
            </a:extLst>
          </p:cNvPr>
          <p:cNvCxnSpPr>
            <a:cxnSpLocks/>
          </p:cNvCxnSpPr>
          <p:nvPr/>
        </p:nvCxnSpPr>
        <p:spPr>
          <a:xfrm>
            <a:off x="39855" y="6553203"/>
            <a:ext cx="10553117" cy="0"/>
          </a:xfrm>
          <a:prstGeom prst="line">
            <a:avLst/>
          </a:prstGeom>
          <a:ln w="38100">
            <a:solidFill>
              <a:schemeClr val="bg2">
                <a:lumMod val="10000"/>
              </a:schemeClr>
            </a:solidFill>
          </a:ln>
        </p:spPr>
        <p:style>
          <a:lnRef idx="3">
            <a:schemeClr val="accent2"/>
          </a:lnRef>
          <a:fillRef idx="0">
            <a:schemeClr val="accent2"/>
          </a:fillRef>
          <a:effectRef idx="2">
            <a:schemeClr val="accent2"/>
          </a:effectRef>
          <a:fontRef idx="minor">
            <a:schemeClr val="tx1"/>
          </a:fontRef>
        </p:style>
      </p:cxnSp>
      <p:sp>
        <p:nvSpPr>
          <p:cNvPr id="11" name="Slide Number Placeholder 10">
            <a:extLst>
              <a:ext uri="{FF2B5EF4-FFF2-40B4-BE49-F238E27FC236}">
                <a16:creationId xmlns:a16="http://schemas.microsoft.com/office/drawing/2014/main" id="{35DB1185-C9C7-42FC-A379-B342861A874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B6DEE9-26F1-43A8-86A6-562EAD94AE7B}" type="slidenum">
              <a:rPr kumimoji="0" lang="en-US" sz="2800" b="1" i="1" u="none" strike="noStrike" kern="1200" cap="none" spc="0" normalizeH="0" baseline="0" noProof="0" smtClean="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2800" b="1" i="1" u="none" strike="noStrike" kern="1200" cap="none" spc="0" normalizeH="0" baseline="0" noProof="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endParaRPr>
          </a:p>
        </p:txBody>
      </p:sp>
      <p:pic>
        <p:nvPicPr>
          <p:cNvPr id="2" name="Picture 1">
            <a:extLst>
              <a:ext uri="{FF2B5EF4-FFF2-40B4-BE49-F238E27FC236}">
                <a16:creationId xmlns:a16="http://schemas.microsoft.com/office/drawing/2014/main" id="{6E6195D4-1C57-C751-819B-F2A07C9CD209}"/>
              </a:ext>
            </a:extLst>
          </p:cNvPr>
          <p:cNvPicPr>
            <a:picLocks noChangeAspect="1"/>
          </p:cNvPicPr>
          <p:nvPr/>
        </p:nvPicPr>
        <p:blipFill>
          <a:blip r:embed="rId5"/>
          <a:stretch>
            <a:fillRect/>
          </a:stretch>
        </p:blipFill>
        <p:spPr>
          <a:xfrm>
            <a:off x="7033865" y="1096715"/>
            <a:ext cx="3507522" cy="2789108"/>
          </a:xfrm>
          <a:prstGeom prst="rect">
            <a:avLst/>
          </a:prstGeom>
        </p:spPr>
      </p:pic>
      <p:pic>
        <p:nvPicPr>
          <p:cNvPr id="5" name="Picture 4">
            <a:extLst>
              <a:ext uri="{FF2B5EF4-FFF2-40B4-BE49-F238E27FC236}">
                <a16:creationId xmlns:a16="http://schemas.microsoft.com/office/drawing/2014/main" id="{3C7160D5-DAD5-8166-C3B7-9469F3B369AB}"/>
              </a:ext>
            </a:extLst>
          </p:cNvPr>
          <p:cNvPicPr>
            <a:picLocks noChangeAspect="1"/>
          </p:cNvPicPr>
          <p:nvPr/>
        </p:nvPicPr>
        <p:blipFill>
          <a:blip r:embed="rId6"/>
          <a:stretch>
            <a:fillRect/>
          </a:stretch>
        </p:blipFill>
        <p:spPr>
          <a:xfrm>
            <a:off x="7033864" y="3920574"/>
            <a:ext cx="3486829" cy="2574849"/>
          </a:xfrm>
          <a:prstGeom prst="rect">
            <a:avLst/>
          </a:prstGeom>
        </p:spPr>
      </p:pic>
    </p:spTree>
    <p:extLst>
      <p:ext uri="{BB962C8B-B14F-4D97-AF65-F5344CB8AC3E}">
        <p14:creationId xmlns:p14="http://schemas.microsoft.com/office/powerpoint/2010/main" val="3079099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 y="-22964"/>
            <a:ext cx="12192000" cy="6875792"/>
          </a:xfrm>
          <a:prstGeom prst="rect">
            <a:avLst/>
          </a:prstGeom>
        </p:spPr>
      </p:pic>
      <p:cxnSp>
        <p:nvCxnSpPr>
          <p:cNvPr id="3" name="Straight Connector 2">
            <a:extLst>
              <a:ext uri="{FF2B5EF4-FFF2-40B4-BE49-F238E27FC236}">
                <a16:creationId xmlns:a16="http://schemas.microsoft.com/office/drawing/2014/main" id="{A3E6C631-FB3D-44AF-B644-E76FB8DE7379}"/>
              </a:ext>
            </a:extLst>
          </p:cNvPr>
          <p:cNvCxnSpPr>
            <a:cxnSpLocks/>
          </p:cNvCxnSpPr>
          <p:nvPr/>
        </p:nvCxnSpPr>
        <p:spPr>
          <a:xfrm>
            <a:off x="28135" y="1041008"/>
            <a:ext cx="10513252" cy="0"/>
          </a:xfrm>
          <a:prstGeom prst="line">
            <a:avLst/>
          </a:prstGeom>
          <a:ln w="38100">
            <a:solidFill>
              <a:schemeClr val="bg2">
                <a:lumMod val="10000"/>
              </a:schemeClr>
            </a:solidFill>
          </a:ln>
        </p:spPr>
        <p:style>
          <a:lnRef idx="3">
            <a:schemeClr val="accent2"/>
          </a:lnRef>
          <a:fillRef idx="0">
            <a:schemeClr val="accent2"/>
          </a:fillRef>
          <a:effectRef idx="2">
            <a:schemeClr val="accent2"/>
          </a:effectRef>
          <a:fontRef idx="minor">
            <a:schemeClr val="tx1"/>
          </a:fontRef>
        </p:style>
      </p:cxnSp>
      <p:sp>
        <p:nvSpPr>
          <p:cNvPr id="6" name="TextBox 5">
            <a:extLst>
              <a:ext uri="{FF2B5EF4-FFF2-40B4-BE49-F238E27FC236}">
                <a16:creationId xmlns:a16="http://schemas.microsoft.com/office/drawing/2014/main" id="{B3228DB4-9D97-4816-91E4-E38C4A739B1E}"/>
              </a:ext>
            </a:extLst>
          </p:cNvPr>
          <p:cNvSpPr txBox="1"/>
          <p:nvPr/>
        </p:nvSpPr>
        <p:spPr>
          <a:xfrm>
            <a:off x="2124222" y="174917"/>
            <a:ext cx="7948246" cy="769441"/>
          </a:xfrm>
          <a:prstGeom prst="rect">
            <a:avLst/>
          </a:prstGeom>
          <a:noFill/>
          <a:scene3d>
            <a:camera prst="orthographicFront"/>
            <a:lightRig rig="threePt" dir="t"/>
          </a:scene3d>
          <a:sp3d>
            <a:bevelT/>
          </a:sp3d>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1A4664"/>
                </a:solidFill>
                <a:effectLst/>
                <a:uLnTx/>
                <a:uFillTx/>
                <a:latin typeface="Trebuchet MS" panose="020B0603020202020204" pitchFamily="34" charset="0"/>
                <a:ea typeface="+mn-ea"/>
                <a:cs typeface="+mn-cs"/>
              </a:rPr>
              <a:t>FIXED INCOME MARKET</a:t>
            </a:r>
          </a:p>
        </p:txBody>
      </p:sp>
      <p:pic>
        <p:nvPicPr>
          <p:cNvPr id="7" name="Picture 6">
            <a:extLst>
              <a:ext uri="{FF2B5EF4-FFF2-40B4-BE49-F238E27FC236}">
                <a16:creationId xmlns:a16="http://schemas.microsoft.com/office/drawing/2014/main" id="{62DA722E-CC22-40E5-995F-F5215DE37CF3}"/>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8132" y="8961"/>
            <a:ext cx="1927277" cy="592375"/>
          </a:xfrm>
          <a:prstGeom prst="rect">
            <a:avLst/>
          </a:prstGeom>
        </p:spPr>
      </p:pic>
      <p:sp>
        <p:nvSpPr>
          <p:cNvPr id="8" name="TextBox 6">
            <a:hlinkClick r:id="rId4"/>
            <a:extLst>
              <a:ext uri="{FF2B5EF4-FFF2-40B4-BE49-F238E27FC236}">
                <a16:creationId xmlns:a16="http://schemas.microsoft.com/office/drawing/2014/main" id="{28323C0D-F5C3-4657-9284-853828397DE8}"/>
              </a:ext>
            </a:extLst>
          </p:cNvPr>
          <p:cNvSpPr txBox="1">
            <a:spLocks/>
          </p:cNvSpPr>
          <p:nvPr/>
        </p:nvSpPr>
        <p:spPr>
          <a:xfrm>
            <a:off x="-42204" y="602809"/>
            <a:ext cx="2461846" cy="468718"/>
          </a:xfrm>
          <a:prstGeom prst="rect">
            <a:avLst/>
          </a:prstGeom>
          <a:noFill/>
        </p:spPr>
        <p:txBody>
          <a:bodyPr wrap="square" rtlCol="0">
            <a:spAutoFit/>
          </a:bodyPr>
          <a:lstStyle/>
          <a:p>
            <a:pPr marL="0" marR="0" lvl="0" indent="0" algn="l" defTabSz="914400" rtl="0" eaLnBrk="1" fontAlgn="auto" latinLnBrk="1" hangingPunct="1">
              <a:lnSpc>
                <a:spcPct val="115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632423"/>
                </a:solidFill>
                <a:effectLst/>
                <a:uLnTx/>
                <a:uFillTx/>
                <a:latin typeface="Arial" panose="020B0604020202020204" pitchFamily="34" charset="0"/>
                <a:ea typeface="Calibri" panose="020F0502020204030204" pitchFamily="34" charset="0"/>
                <a:cs typeface="+mn-cs"/>
              </a:rPr>
              <a:t>INVESTMENT RESEARCH</a:t>
            </a:r>
            <a:endParaRPr kumimoji="0" lang="en-GB" sz="13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a:p>
            <a:pPr marL="0" marR="0" lvl="0" indent="0" algn="l" defTabSz="914400" rtl="0" eaLnBrk="1" fontAlgn="auto" latinLnBrk="1" hangingPunct="1">
              <a:lnSpc>
                <a:spcPct val="115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F243E"/>
                </a:solidFill>
                <a:effectLst/>
                <a:uLnTx/>
                <a:uFillTx/>
                <a:latin typeface="Arial" panose="020B0604020202020204" pitchFamily="34" charset="0"/>
                <a:ea typeface="Calibri" panose="020F0502020204030204" pitchFamily="34" charset="0"/>
                <a:cs typeface="+mn-cs"/>
              </a:rPr>
              <a:t>TRUSTFUND PENSIONS LIMITED</a:t>
            </a:r>
            <a:endParaRPr kumimoji="0" lang="en-GB" sz="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4" name="Rectangle 13">
            <a:extLst>
              <a:ext uri="{FF2B5EF4-FFF2-40B4-BE49-F238E27FC236}">
                <a16:creationId xmlns:a16="http://schemas.microsoft.com/office/drawing/2014/main" id="{E0EA11A2-9C54-4466-BECE-555C44070089}"/>
              </a:ext>
            </a:extLst>
          </p:cNvPr>
          <p:cNvSpPr/>
          <p:nvPr/>
        </p:nvSpPr>
        <p:spPr>
          <a:xfrm>
            <a:off x="26602" y="1137659"/>
            <a:ext cx="10513251" cy="1863202"/>
          </a:xfrm>
          <a:prstGeom prst="rect">
            <a:avLst/>
          </a:prstGeom>
        </p:spPr>
        <p:txBody>
          <a:bodyPr wrap="square">
            <a:spAutoFit/>
          </a:bodyPr>
          <a:lstStyle/>
          <a:p>
            <a:pPr marL="342900" indent="-342900" algn="just">
              <a:lnSpc>
                <a:spcPct val="135000"/>
              </a:lnSpc>
              <a:spcBef>
                <a:spcPts val="500"/>
              </a:spcBef>
              <a:buFont typeface="Symbol" panose="05050102010706020507" pitchFamily="18" charset="2"/>
              <a:buChar char=""/>
              <a:defRPr/>
            </a:pPr>
            <a:r>
              <a:rPr lang="en-GB" sz="1350" dirty="0">
                <a:solidFill>
                  <a:prstClr val="black"/>
                </a:solidFill>
                <a:latin typeface="Ebrima" panose="02000000000000000000" pitchFamily="2" charset="0"/>
                <a:ea typeface="Ebrima" panose="02000000000000000000" pitchFamily="2" charset="0"/>
                <a:cs typeface="Ebrima" panose="02000000000000000000" pitchFamily="2" charset="0"/>
              </a:rPr>
              <a:t>In May, expected inflows of N889.5bn from T-bills and N2.6trn from OMO maturities are set to boost liquidity in the financial system. This improved liquidity is likely to support a positive performance in the secondary T-bills market. With regards to bonds, the bearish trend is likely to persist due to uncertainty surrounding the upcoming MPC meeting and the renewed rise in inflation. This is despite an expected coupon inflow of up to N166.00bn. </a:t>
            </a:r>
            <a:r>
              <a:rPr lang="en-US" sz="1350" dirty="0">
                <a:solidFill>
                  <a:prstClr val="black"/>
                </a:solidFill>
                <a:latin typeface="Ebrima" panose="02000000000000000000" pitchFamily="2" charset="0"/>
                <a:cs typeface="Times New Roman" panose="02020603050405020304" pitchFamily="18" charset="0"/>
              </a:rPr>
              <a:t>Nonetheless, these </a:t>
            </a:r>
            <a:r>
              <a:rPr kumimoji="0" lang="en-US" sz="135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are barring any radical global macroeconomic shifts/apex bank interventions/ liquidity shocks to the system.</a:t>
            </a:r>
          </a:p>
          <a:p>
            <a:pPr marL="342900" marR="0" lvl="0" indent="-342900" algn="just" defTabSz="914400" rtl="0" eaLnBrk="1" fontAlgn="auto" latinLnBrk="0" hangingPunct="1">
              <a:lnSpc>
                <a:spcPct val="135000"/>
              </a:lnSpc>
              <a:spcBef>
                <a:spcPts val="500"/>
              </a:spcBef>
              <a:spcAft>
                <a:spcPts val="0"/>
              </a:spcAft>
              <a:buClrTx/>
              <a:buSzTx/>
              <a:buFont typeface="Symbol" panose="05050102010706020507" pitchFamily="18" charset="2"/>
              <a:buChar char=""/>
              <a:tabLst/>
              <a:defRPr/>
            </a:pPr>
            <a:endParaRPr kumimoji="0" lang="en-US" sz="1300" b="0" i="0" u="none" strike="noStrike" kern="1200" cap="none" spc="0" normalizeH="0" baseline="0" noProof="0" dirty="0">
              <a:ln>
                <a:noFill/>
              </a:ln>
              <a:solidFill>
                <a:prstClr val="black"/>
              </a:solidFill>
              <a:effectLst/>
              <a:uLnTx/>
              <a:uFillTx/>
              <a:latin typeface="Ebrima" panose="02000000000000000000" pitchFamily="2" charset="0"/>
              <a:ea typeface="+mn-ea"/>
              <a:cs typeface="Times New Roman" panose="02020603050405020304" pitchFamily="18" charset="0"/>
            </a:endParaRPr>
          </a:p>
        </p:txBody>
      </p:sp>
      <p:sp>
        <p:nvSpPr>
          <p:cNvPr id="13" name="Footer Placeholder 4">
            <a:extLst>
              <a:ext uri="{FF2B5EF4-FFF2-40B4-BE49-F238E27FC236}">
                <a16:creationId xmlns:a16="http://schemas.microsoft.com/office/drawing/2014/main" id="{26FFFC9B-85B8-4BD4-8B1E-3EDC3E37C981}"/>
              </a:ext>
            </a:extLst>
          </p:cNvPr>
          <p:cNvSpPr txBox="1">
            <a:spLocks/>
          </p:cNvSpPr>
          <p:nvPr/>
        </p:nvSpPr>
        <p:spPr>
          <a:xfrm>
            <a:off x="-25793" y="6509825"/>
            <a:ext cx="35814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Confidential.  Copyright © </a:t>
            </a:r>
            <a:r>
              <a:rPr kumimoji="0" lang="en-US" sz="1200" b="0" i="0" u="none" strike="noStrike" kern="1200" cap="none" spc="0" normalizeH="0" baseline="0" noProof="0" dirty="0" err="1">
                <a:ln>
                  <a:noFill/>
                </a:ln>
                <a:solidFill>
                  <a:prstClr val="black">
                    <a:tint val="75000"/>
                  </a:prstClr>
                </a:solidFill>
                <a:effectLst/>
                <a:uLnTx/>
                <a:uFillTx/>
                <a:latin typeface="Calibri" panose="020F0502020204030204"/>
                <a:ea typeface="+mn-ea"/>
                <a:cs typeface="+mn-cs"/>
              </a:rPr>
              <a:t>Trustfund</a:t>
            </a: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Pensions Ltd</a:t>
            </a:r>
          </a:p>
        </p:txBody>
      </p:sp>
      <p:cxnSp>
        <p:nvCxnSpPr>
          <p:cNvPr id="17" name="Straight Connector 16">
            <a:extLst>
              <a:ext uri="{FF2B5EF4-FFF2-40B4-BE49-F238E27FC236}">
                <a16:creationId xmlns:a16="http://schemas.microsoft.com/office/drawing/2014/main" id="{E2568E26-CEDE-4FB4-9603-507D42626385}"/>
              </a:ext>
            </a:extLst>
          </p:cNvPr>
          <p:cNvCxnSpPr>
            <a:cxnSpLocks/>
          </p:cNvCxnSpPr>
          <p:nvPr/>
        </p:nvCxnSpPr>
        <p:spPr>
          <a:xfrm>
            <a:off x="39855" y="6553203"/>
            <a:ext cx="10553117" cy="0"/>
          </a:xfrm>
          <a:prstGeom prst="line">
            <a:avLst/>
          </a:prstGeom>
          <a:ln w="38100">
            <a:solidFill>
              <a:schemeClr val="bg2">
                <a:lumMod val="10000"/>
              </a:schemeClr>
            </a:solidFill>
          </a:ln>
        </p:spPr>
        <p:style>
          <a:lnRef idx="3">
            <a:schemeClr val="accent2"/>
          </a:lnRef>
          <a:fillRef idx="0">
            <a:schemeClr val="accent2"/>
          </a:fillRef>
          <a:effectRef idx="2">
            <a:schemeClr val="accent2"/>
          </a:effectRef>
          <a:fontRef idx="minor">
            <a:schemeClr val="tx1"/>
          </a:fontRef>
        </p:style>
      </p:cxnSp>
      <p:sp>
        <p:nvSpPr>
          <p:cNvPr id="9" name="Slide Number Placeholder 8">
            <a:extLst>
              <a:ext uri="{FF2B5EF4-FFF2-40B4-BE49-F238E27FC236}">
                <a16:creationId xmlns:a16="http://schemas.microsoft.com/office/drawing/2014/main" id="{CBEF7CB4-DCA3-4A18-A102-D84C93C840E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B6DEE9-26F1-43A8-86A6-562EAD94AE7B}" type="slidenum">
              <a:rPr kumimoji="0" lang="en-US" sz="2800" b="1" i="1" u="none" strike="noStrike" kern="1200" cap="none" spc="0" normalizeH="0" baseline="0" noProof="0" smtClean="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2800" b="1" i="1"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2342000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 name="Picture 116">
            <a:extLst>
              <a:ext uri="{FF2B5EF4-FFF2-40B4-BE49-F238E27FC236}">
                <a16:creationId xmlns:a16="http://schemas.microsoft.com/office/drawing/2014/main" id="{216997A5-AF92-46DD-93B9-F7C84B3BA8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96" y="-8896"/>
            <a:ext cx="12192000" cy="6875792"/>
          </a:xfrm>
          <a:prstGeom prst="rect">
            <a:avLst/>
          </a:prstGeom>
        </p:spPr>
      </p:pic>
      <p:sp>
        <p:nvSpPr>
          <p:cNvPr id="4" name="Title 3"/>
          <p:cNvSpPr>
            <a:spLocks noGrp="1"/>
          </p:cNvSpPr>
          <p:nvPr>
            <p:ph type="title"/>
          </p:nvPr>
        </p:nvSpPr>
        <p:spPr>
          <a:xfrm>
            <a:off x="2041597" y="315391"/>
            <a:ext cx="8200577" cy="601726"/>
          </a:xfrm>
        </p:spPr>
        <p:txBody>
          <a:bodyPr>
            <a:normAutofit fontScale="90000"/>
          </a:bodyPr>
          <a:lstStyle/>
          <a:p>
            <a:r>
              <a:rPr lang="en-US" dirty="0"/>
              <a:t>MARKET OUTLOOK AND STRATEGY </a:t>
            </a:r>
          </a:p>
        </p:txBody>
      </p:sp>
      <p:sp>
        <p:nvSpPr>
          <p:cNvPr id="1348" name="TextBox 1347">
            <a:extLst>
              <a:ext uri="{FF2B5EF4-FFF2-40B4-BE49-F238E27FC236}">
                <a16:creationId xmlns:a16="http://schemas.microsoft.com/office/drawing/2014/main" id="{A1BB802F-8D0D-469B-875B-FE20E1508DD6}"/>
              </a:ext>
            </a:extLst>
          </p:cNvPr>
          <p:cNvSpPr txBox="1"/>
          <p:nvPr/>
        </p:nvSpPr>
        <p:spPr>
          <a:xfrm>
            <a:off x="199680" y="2785787"/>
            <a:ext cx="1477073" cy="338554"/>
          </a:xfrm>
          <a:prstGeom prst="rect">
            <a:avLst/>
          </a:prstGeom>
          <a:noFill/>
        </p:spPr>
        <p:txBody>
          <a:bodyPr wrap="square" rtlCol="0" anchor="ctr">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ko-KR" sz="16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Light" panose="020F0302020204030204"/>
                <a:ea typeface="맑은 고딕" panose="020B0503020000020004" pitchFamily="34" charset="-127"/>
                <a:cs typeface="Arial" pitchFamily="34" charset="0"/>
              </a:rPr>
              <a:t>EQUITY</a:t>
            </a:r>
          </a:p>
        </p:txBody>
      </p:sp>
      <p:cxnSp>
        <p:nvCxnSpPr>
          <p:cNvPr id="123" name="Straight Connector 122">
            <a:extLst>
              <a:ext uri="{FF2B5EF4-FFF2-40B4-BE49-F238E27FC236}">
                <a16:creationId xmlns:a16="http://schemas.microsoft.com/office/drawing/2014/main" id="{B8092969-7A5E-47D5-A15D-619275E15EE0}"/>
              </a:ext>
            </a:extLst>
          </p:cNvPr>
          <p:cNvCxnSpPr>
            <a:cxnSpLocks/>
          </p:cNvCxnSpPr>
          <p:nvPr/>
        </p:nvCxnSpPr>
        <p:spPr>
          <a:xfrm>
            <a:off x="57163" y="1055522"/>
            <a:ext cx="10494723" cy="0"/>
          </a:xfrm>
          <a:prstGeom prst="line">
            <a:avLst/>
          </a:prstGeom>
          <a:ln w="38100">
            <a:solidFill>
              <a:schemeClr val="bg2">
                <a:lumMod val="10000"/>
              </a:schemeClr>
            </a:solidFill>
          </a:ln>
        </p:spPr>
        <p:style>
          <a:lnRef idx="3">
            <a:schemeClr val="accent2"/>
          </a:lnRef>
          <a:fillRef idx="0">
            <a:schemeClr val="accent2"/>
          </a:fillRef>
          <a:effectRef idx="2">
            <a:schemeClr val="accent2"/>
          </a:effectRef>
          <a:fontRef idx="minor">
            <a:schemeClr val="tx1"/>
          </a:fontRef>
        </p:style>
      </p:cxnSp>
      <p:pic>
        <p:nvPicPr>
          <p:cNvPr id="124" name="Picture 123">
            <a:extLst>
              <a:ext uri="{FF2B5EF4-FFF2-40B4-BE49-F238E27FC236}">
                <a16:creationId xmlns:a16="http://schemas.microsoft.com/office/drawing/2014/main" id="{98ED3C52-1947-4360-95AA-6AC6D2E4BEB2}"/>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57160" y="23475"/>
            <a:ext cx="1927277" cy="592375"/>
          </a:xfrm>
          <a:prstGeom prst="rect">
            <a:avLst/>
          </a:prstGeom>
        </p:spPr>
      </p:pic>
      <p:sp>
        <p:nvSpPr>
          <p:cNvPr id="125" name="TextBox 6">
            <a:hlinkClick r:id="rId4"/>
            <a:extLst>
              <a:ext uri="{FF2B5EF4-FFF2-40B4-BE49-F238E27FC236}">
                <a16:creationId xmlns:a16="http://schemas.microsoft.com/office/drawing/2014/main" id="{BB390951-3A75-4074-A562-D1E1D27808CB}"/>
              </a:ext>
            </a:extLst>
          </p:cNvPr>
          <p:cNvSpPr txBox="1">
            <a:spLocks/>
          </p:cNvSpPr>
          <p:nvPr/>
        </p:nvSpPr>
        <p:spPr>
          <a:xfrm>
            <a:off x="-13176" y="617323"/>
            <a:ext cx="2461846" cy="468718"/>
          </a:xfrm>
          <a:prstGeom prst="rect">
            <a:avLst/>
          </a:prstGeom>
          <a:noFill/>
        </p:spPr>
        <p:txBody>
          <a:bodyPr wrap="square" rtlCol="0">
            <a:spAutoFit/>
          </a:bodyPr>
          <a:lstStyle/>
          <a:p>
            <a:pPr marL="0" marR="0" lvl="0" indent="0" algn="l" defTabSz="914400" rtl="0" eaLnBrk="1" fontAlgn="auto" latinLnBrk="1" hangingPunct="1">
              <a:lnSpc>
                <a:spcPct val="115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632423"/>
                </a:solidFill>
                <a:effectLst/>
                <a:uLnTx/>
                <a:uFillTx/>
                <a:latin typeface="Arial" panose="020B0604020202020204" pitchFamily="34" charset="0"/>
                <a:ea typeface="Calibri" panose="020F0502020204030204" pitchFamily="34" charset="0"/>
                <a:cs typeface="+mn-cs"/>
              </a:rPr>
              <a:t>INVESTMENT RESEARCH</a:t>
            </a:r>
            <a:endParaRPr kumimoji="0" lang="en-GB" sz="13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a:p>
            <a:pPr marL="0" marR="0" lvl="0" indent="0" algn="l" defTabSz="914400" rtl="0" eaLnBrk="1" fontAlgn="auto" latinLnBrk="1" hangingPunct="1">
              <a:lnSpc>
                <a:spcPct val="115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F243E"/>
                </a:solidFill>
                <a:effectLst/>
                <a:uLnTx/>
                <a:uFillTx/>
                <a:latin typeface="Arial" panose="020B0604020202020204" pitchFamily="34" charset="0"/>
                <a:ea typeface="Calibri" panose="020F0502020204030204" pitchFamily="34" charset="0"/>
                <a:cs typeface="+mn-cs"/>
              </a:rPr>
              <a:t>TRUSTFUND PENSIONS LIMITED</a:t>
            </a:r>
            <a:endParaRPr kumimoji="0" lang="en-GB" sz="9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4" name="TextBox 13">
            <a:extLst>
              <a:ext uri="{FF2B5EF4-FFF2-40B4-BE49-F238E27FC236}">
                <a16:creationId xmlns:a16="http://schemas.microsoft.com/office/drawing/2014/main" id="{A6B35C05-AD90-4B4D-A588-5A2743952369}"/>
              </a:ext>
            </a:extLst>
          </p:cNvPr>
          <p:cNvSpPr txBox="1"/>
          <p:nvPr/>
        </p:nvSpPr>
        <p:spPr>
          <a:xfrm>
            <a:off x="113714" y="3011244"/>
            <a:ext cx="4323755" cy="2960682"/>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300"/>
              </a:spcAft>
              <a:buClrTx/>
              <a:buSzTx/>
              <a:buFontTx/>
              <a:buNone/>
              <a:tabLst/>
              <a:defRPr/>
            </a:pPr>
            <a:r>
              <a:rPr lang="en-GB" sz="1400" dirty="0">
                <a:latin typeface="Ebrima" panose="02000000000000000000" pitchFamily="2" charset="0"/>
                <a:ea typeface="Ebrima" panose="02000000000000000000" pitchFamily="2" charset="0"/>
                <a:cs typeface="Ebrima" panose="02000000000000000000" pitchFamily="2" charset="0"/>
              </a:rPr>
              <a:t>The equities market may deliver a mixed performance in May 2025, as investor caution drives a shift toward high-yield fixed-income instruments ahead of a potential interest rate cut. However, the continued release of Q1 2025 earnings could renew interest in Nigerian equities.</a:t>
            </a:r>
            <a:r>
              <a:rPr lang="en-US" sz="1400" dirty="0">
                <a:latin typeface="Ebrima" panose="02000000000000000000" pitchFamily="2" charset="0"/>
                <a:ea typeface="Ebrima" panose="02000000000000000000" pitchFamily="2" charset="0"/>
                <a:cs typeface="Ebrima" panose="02000000000000000000" pitchFamily="2" charset="0"/>
              </a:rPr>
              <a:t> Nonetheless, these expectations are barring any radical global macroeconomic shifts/apex bank interventions/ liquidity shocks to the system</a:t>
            </a:r>
            <a:r>
              <a:rPr kumimoji="0" lang="en-US" sz="135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a:t>
            </a:r>
          </a:p>
        </p:txBody>
      </p:sp>
      <p:sp>
        <p:nvSpPr>
          <p:cNvPr id="18" name="Rectangle 17">
            <a:extLst>
              <a:ext uri="{FF2B5EF4-FFF2-40B4-BE49-F238E27FC236}">
                <a16:creationId xmlns:a16="http://schemas.microsoft.com/office/drawing/2014/main" id="{43A17584-CF2C-4820-9C9A-9E774A1F0F7D}"/>
              </a:ext>
            </a:extLst>
          </p:cNvPr>
          <p:cNvSpPr/>
          <p:nvPr/>
        </p:nvSpPr>
        <p:spPr>
          <a:xfrm>
            <a:off x="4374110" y="2826852"/>
            <a:ext cx="54830" cy="28862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F2B794B1-106C-4B0B-B7FD-BF65CAA91A31}"/>
              </a:ext>
            </a:extLst>
          </p:cNvPr>
          <p:cNvSpPr txBox="1"/>
          <p:nvPr/>
        </p:nvSpPr>
        <p:spPr>
          <a:xfrm>
            <a:off x="4442689" y="2743270"/>
            <a:ext cx="3112888" cy="338554"/>
          </a:xfrm>
          <a:prstGeom prst="rect">
            <a:avLst/>
          </a:prstGeom>
          <a:noFill/>
        </p:spPr>
        <p:txBody>
          <a:bodyPr wrap="square" rtlCol="0" anchor="ctr">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ko-KR" sz="16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Light" panose="020F0302020204030204"/>
                <a:ea typeface="맑은 고딕" panose="020B0503020000020004" pitchFamily="34" charset="-127"/>
                <a:cs typeface="Arial" pitchFamily="34" charset="0"/>
              </a:rPr>
              <a:t>FIXED INCOME</a:t>
            </a:r>
          </a:p>
        </p:txBody>
      </p:sp>
      <p:sp>
        <p:nvSpPr>
          <p:cNvPr id="21" name="TextBox 20">
            <a:extLst>
              <a:ext uri="{FF2B5EF4-FFF2-40B4-BE49-F238E27FC236}">
                <a16:creationId xmlns:a16="http://schemas.microsoft.com/office/drawing/2014/main" id="{DBFD4B3E-4682-4A29-8DA5-F7670133F055}"/>
              </a:ext>
            </a:extLst>
          </p:cNvPr>
          <p:cNvSpPr txBox="1"/>
          <p:nvPr/>
        </p:nvSpPr>
        <p:spPr>
          <a:xfrm>
            <a:off x="4428940" y="2962506"/>
            <a:ext cx="6871166" cy="3050259"/>
          </a:xfrm>
          <a:prstGeom prst="rect">
            <a:avLst/>
          </a:prstGeom>
          <a:noFill/>
        </p:spPr>
        <p:txBody>
          <a:bodyPr wrap="square" rtlCol="0">
            <a:spAutoFit/>
          </a:bodyPr>
          <a:lstStyle/>
          <a:p>
            <a:pPr marL="0" marR="0" lvl="0" indent="0" algn="just" defTabSz="914400" rtl="0" eaLnBrk="1" fontAlgn="auto" latinLnBrk="0" hangingPunct="1">
              <a:lnSpc>
                <a:spcPct val="130000"/>
              </a:lnSpc>
              <a:spcBef>
                <a:spcPts val="0"/>
              </a:spcBef>
              <a:spcAft>
                <a:spcPts val="30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Bond </a:t>
            </a:r>
            <a:r>
              <a:rPr kumimoji="0" lang="en-US" sz="13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 We expect yields to remain at double digit levels with a slight decline as investor focus shifts to the fixed income space. As such we will monitor take advantage of suitable opportunities</a:t>
            </a:r>
          </a:p>
          <a:p>
            <a:pPr marL="0" marR="0" lvl="0" indent="0" algn="just" defTabSz="914400" rtl="0" eaLnBrk="1" fontAlgn="auto" latinLnBrk="0" hangingPunct="1">
              <a:lnSpc>
                <a:spcPct val="130000"/>
              </a:lnSpc>
              <a:spcBef>
                <a:spcPts val="0"/>
              </a:spcBef>
              <a:spcAft>
                <a:spcPts val="30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Corporate Issuances </a:t>
            </a:r>
            <a:r>
              <a:rPr kumimoji="0" lang="en-US" sz="13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 our focus will be on available ”A” rated corporate bonds at attractive yields to further boost portfolio return. </a:t>
            </a:r>
          </a:p>
          <a:p>
            <a:pPr marL="0" marR="0" lvl="0" indent="0" algn="just" defTabSz="914400" rtl="0" eaLnBrk="1" fontAlgn="auto" latinLnBrk="0" hangingPunct="1">
              <a:lnSpc>
                <a:spcPct val="130000"/>
              </a:lnSpc>
              <a:spcBef>
                <a:spcPts val="0"/>
              </a:spcBef>
              <a:spcAft>
                <a:spcPts val="30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Treasury Bills </a:t>
            </a:r>
            <a:r>
              <a:rPr kumimoji="0" lang="en-US" sz="13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 we expect yields to decline but remain at double digit levels. Thus, we will continue to monitor its trend and take position in yields not less than rates obtainable in money market.</a:t>
            </a:r>
          </a:p>
          <a:p>
            <a:pPr marL="0" marR="0" lvl="0" indent="0" algn="just" defTabSz="914400" rtl="0" eaLnBrk="1" fontAlgn="auto" latinLnBrk="0" hangingPunct="1">
              <a:lnSpc>
                <a:spcPct val="130000"/>
              </a:lnSpc>
              <a:spcBef>
                <a:spcPts val="0"/>
              </a:spcBef>
              <a:spcAft>
                <a:spcPts val="30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Money Market </a:t>
            </a:r>
            <a:r>
              <a:rPr kumimoji="0" lang="en-US" sz="13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 We expect rates to taper albeit </a:t>
            </a:r>
            <a:r>
              <a:rPr lang="en-US" sz="1300" dirty="0">
                <a:solidFill>
                  <a:prstClr val="black"/>
                </a:solidFill>
                <a:latin typeface="Ebrima" panose="02000000000000000000" pitchFamily="2" charset="0"/>
                <a:ea typeface="Ebrima" panose="02000000000000000000" pitchFamily="2" charset="0"/>
                <a:cs typeface="Ebrima" panose="02000000000000000000" pitchFamily="2" charset="0"/>
              </a:rPr>
              <a:t>at double digit levels due to high system liquidity expectations and yield corrections. As such, </a:t>
            </a:r>
            <a:r>
              <a:rPr kumimoji="0" lang="en-US" sz="13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we will maximize the most attractive rates and support our liquidity laddering strategy, whilst ensuring safety of funds</a:t>
            </a:r>
            <a:r>
              <a:rPr kumimoji="0" lang="en-US" sz="135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a:t>
            </a:r>
          </a:p>
        </p:txBody>
      </p:sp>
      <p:sp>
        <p:nvSpPr>
          <p:cNvPr id="22" name="TextBox 21">
            <a:extLst>
              <a:ext uri="{FF2B5EF4-FFF2-40B4-BE49-F238E27FC236}">
                <a16:creationId xmlns:a16="http://schemas.microsoft.com/office/drawing/2014/main" id="{1E590718-810B-4B95-9032-65CE420C479A}"/>
              </a:ext>
            </a:extLst>
          </p:cNvPr>
          <p:cNvSpPr txBox="1"/>
          <p:nvPr/>
        </p:nvSpPr>
        <p:spPr>
          <a:xfrm>
            <a:off x="66535" y="1082572"/>
            <a:ext cx="11976651" cy="1673343"/>
          </a:xfrm>
          <a:prstGeom prst="rect">
            <a:avLst/>
          </a:prstGeom>
          <a:solidFill>
            <a:schemeClr val="bg1">
              <a:lumMod val="95000"/>
            </a:schemeClr>
          </a:solidFill>
          <a:ln w="28575">
            <a:noFill/>
            <a:prstDash val="sysDot"/>
          </a:ln>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1400" dirty="0">
                <a:latin typeface="Ebrima" panose="02000000000000000000" pitchFamily="2" charset="0"/>
                <a:ea typeface="Ebrima" panose="02000000000000000000" pitchFamily="2" charset="0"/>
                <a:cs typeface="Ebrima" panose="02000000000000000000" pitchFamily="2" charset="0"/>
              </a:rPr>
              <a:t>In May 2025, Nigeria's economy shows cautious optimism, supported by reforms like FX unification and subsidy removal. April saw moderate growth, driven by services and a rebound in oil output. Inflation remains high ,prompting tighter monetary policy. Fiscal reforms, including a VAT hike aim to boost revenue. However, food insecurity worsens due to climate-related agricultural disruptions, pushing up food prices. Nonetheless, the outlook remains positive if reforms stay on track, inflation is contained, and targeted support addresses food supply issues. Growth for 2025 is projected at 3.6% by the World Bank.</a:t>
            </a:r>
            <a:endParaRPr kumimoji="0" lang="en-GB" sz="135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endParaRPr>
          </a:p>
        </p:txBody>
      </p:sp>
      <p:cxnSp>
        <p:nvCxnSpPr>
          <p:cNvPr id="27" name="Straight Connector 26">
            <a:extLst>
              <a:ext uri="{FF2B5EF4-FFF2-40B4-BE49-F238E27FC236}">
                <a16:creationId xmlns:a16="http://schemas.microsoft.com/office/drawing/2014/main" id="{DB41EFB9-1789-48FD-BFD9-FCD13699DC14}"/>
              </a:ext>
            </a:extLst>
          </p:cNvPr>
          <p:cNvCxnSpPr>
            <a:cxnSpLocks/>
          </p:cNvCxnSpPr>
          <p:nvPr/>
        </p:nvCxnSpPr>
        <p:spPr>
          <a:xfrm>
            <a:off x="54815" y="6002908"/>
            <a:ext cx="10497071" cy="0"/>
          </a:xfrm>
          <a:prstGeom prst="line">
            <a:avLst/>
          </a:prstGeom>
          <a:ln w="38100">
            <a:solidFill>
              <a:schemeClr val="bg2">
                <a:lumMod val="10000"/>
              </a:schemeClr>
            </a:solidFill>
          </a:ln>
        </p:spPr>
        <p:style>
          <a:lnRef idx="3">
            <a:schemeClr val="accent2"/>
          </a:lnRef>
          <a:fillRef idx="0">
            <a:schemeClr val="accent2"/>
          </a:fillRef>
          <a:effectRef idx="2">
            <a:schemeClr val="accent2"/>
          </a:effectRef>
          <a:fontRef idx="minor">
            <a:schemeClr val="tx1"/>
          </a:fontRef>
        </p:style>
      </p:cxnSp>
      <p:cxnSp>
        <p:nvCxnSpPr>
          <p:cNvPr id="28" name="Straight Connector 27">
            <a:extLst>
              <a:ext uri="{FF2B5EF4-FFF2-40B4-BE49-F238E27FC236}">
                <a16:creationId xmlns:a16="http://schemas.microsoft.com/office/drawing/2014/main" id="{D69EC0BB-3051-4B51-88A1-042726EBBCDC}"/>
              </a:ext>
            </a:extLst>
          </p:cNvPr>
          <p:cNvCxnSpPr>
            <a:cxnSpLocks/>
          </p:cNvCxnSpPr>
          <p:nvPr/>
        </p:nvCxnSpPr>
        <p:spPr>
          <a:xfrm>
            <a:off x="66535" y="6677901"/>
            <a:ext cx="10485351" cy="0"/>
          </a:xfrm>
          <a:prstGeom prst="line">
            <a:avLst/>
          </a:prstGeom>
          <a:ln w="38100">
            <a:solidFill>
              <a:schemeClr val="bg2">
                <a:lumMod val="10000"/>
              </a:schemeClr>
            </a:solidFill>
          </a:ln>
        </p:spPr>
        <p:style>
          <a:lnRef idx="3">
            <a:schemeClr val="accent2"/>
          </a:lnRef>
          <a:fillRef idx="0">
            <a:schemeClr val="accent2"/>
          </a:fillRef>
          <a:effectRef idx="2">
            <a:schemeClr val="accent2"/>
          </a:effectRef>
          <a:fontRef idx="minor">
            <a:schemeClr val="tx1"/>
          </a:fontRef>
        </p:style>
      </p:cxnSp>
      <p:sp>
        <p:nvSpPr>
          <p:cNvPr id="29" name="TextBox 28">
            <a:extLst>
              <a:ext uri="{FF2B5EF4-FFF2-40B4-BE49-F238E27FC236}">
                <a16:creationId xmlns:a16="http://schemas.microsoft.com/office/drawing/2014/main" id="{82660F57-94FB-48F0-9D0A-5107ED875720}"/>
              </a:ext>
            </a:extLst>
          </p:cNvPr>
          <p:cNvSpPr txBox="1"/>
          <p:nvPr/>
        </p:nvSpPr>
        <p:spPr>
          <a:xfrm>
            <a:off x="96926" y="6046930"/>
            <a:ext cx="10425932" cy="584775"/>
          </a:xfrm>
          <a:prstGeom prst="rect">
            <a:avLst/>
          </a:prstGeom>
          <a:solidFill>
            <a:srgbClr val="EFF5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Ebrima" panose="02000000000000000000" pitchFamily="2" charset="0"/>
                <a:ea typeface="Ebrima" panose="02000000000000000000" pitchFamily="2" charset="0"/>
                <a:cs typeface="Ebrima" panose="02000000000000000000" pitchFamily="2" charset="0"/>
              </a:rPr>
              <a:t>We will continue to take advantage of market opportunities with focus on corporate issuances and alternative assets to improve investment returns. As such, asset exposure may vary over time.</a:t>
            </a:r>
          </a:p>
        </p:txBody>
      </p:sp>
      <p:sp>
        <p:nvSpPr>
          <p:cNvPr id="30" name="Footer Placeholder 4">
            <a:extLst>
              <a:ext uri="{FF2B5EF4-FFF2-40B4-BE49-F238E27FC236}">
                <a16:creationId xmlns:a16="http://schemas.microsoft.com/office/drawing/2014/main" id="{ACD3777B-22FA-4146-B2A0-9145B65F380F}"/>
              </a:ext>
            </a:extLst>
          </p:cNvPr>
          <p:cNvSpPr txBox="1">
            <a:spLocks/>
          </p:cNvSpPr>
          <p:nvPr/>
        </p:nvSpPr>
        <p:spPr>
          <a:xfrm>
            <a:off x="98473" y="6609572"/>
            <a:ext cx="35814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copyright(c)</a:t>
            </a:r>
            <a:r>
              <a:rPr kumimoji="0" lang="en-US" sz="1000" b="0" i="0" u="none" strike="noStrike" kern="1200" cap="none" spc="0" normalizeH="0" baseline="0" noProof="0" dirty="0" err="1">
                <a:ln>
                  <a:noFill/>
                </a:ln>
                <a:solidFill>
                  <a:prstClr val="black">
                    <a:tint val="75000"/>
                  </a:prstClr>
                </a:solidFill>
                <a:effectLst/>
                <a:uLnTx/>
                <a:uFillTx/>
                <a:latin typeface="Calibri" panose="020F0502020204030204"/>
                <a:ea typeface="+mn-ea"/>
                <a:cs typeface="+mn-cs"/>
              </a:rPr>
              <a:t>Trustfund</a:t>
            </a:r>
            <a:r>
              <a:rPr kumimoji="0" lang="en-US" sz="10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Pensions Limited</a:t>
            </a:r>
          </a:p>
        </p:txBody>
      </p:sp>
      <p:sp>
        <p:nvSpPr>
          <p:cNvPr id="23" name="Slide Number Placeholder 18">
            <a:extLst>
              <a:ext uri="{FF2B5EF4-FFF2-40B4-BE49-F238E27FC236}">
                <a16:creationId xmlns:a16="http://schemas.microsoft.com/office/drawing/2014/main" id="{BE51BA93-F9CC-49B8-AC51-DDB7F6083AAA}"/>
              </a:ext>
            </a:extLst>
          </p:cNvPr>
          <p:cNvSpPr txBox="1">
            <a:spLocks/>
          </p:cNvSpPr>
          <p:nvPr/>
        </p:nvSpPr>
        <p:spPr>
          <a:xfrm>
            <a:off x="11544299" y="5854338"/>
            <a:ext cx="600239" cy="29881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33727F4D-7087-4A90-AD26-095DC0956CDF}" type="slidenum">
              <a:rPr kumimoji="0" lang="en-GB" sz="3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691AF86E-F5C7-40E8-949E-00B210FF2744}"/>
              </a:ext>
            </a:extLst>
          </p:cNvPr>
          <p:cNvSpPr/>
          <p:nvPr/>
        </p:nvSpPr>
        <p:spPr>
          <a:xfrm flipH="1">
            <a:off x="52030" y="2813850"/>
            <a:ext cx="72346" cy="285828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39685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23AE8C8F24AF443BBBED89121B30EB4" ma:contentTypeVersion="4" ma:contentTypeDescription="Create a new document." ma:contentTypeScope="" ma:versionID="6a3c378993e20c72f9fa89a8a11bfd24">
  <xsd:schema xmlns:xsd="http://www.w3.org/2001/XMLSchema" xmlns:xs="http://www.w3.org/2001/XMLSchema" xmlns:p="http://schemas.microsoft.com/office/2006/metadata/properties" xmlns:ns3="c8c9d364-e656-4c27-a738-b99cdd024697" targetNamespace="http://schemas.microsoft.com/office/2006/metadata/properties" ma:root="true" ma:fieldsID="50b301384b152233924faaaf98f74d95" ns3:_="">
    <xsd:import namespace="c8c9d364-e656-4c27-a738-b99cdd024697"/>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c9d364-e656-4c27-a738-b99cdd02469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D636056-5DF8-40A6-ABBF-44B90C75F193}">
  <ds:schemaRefs>
    <ds:schemaRef ds:uri="http://purl.org/dc/term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c8c9d364-e656-4c27-a738-b99cdd024697"/>
    <ds:schemaRef ds:uri="http://www.w3.org/XML/1998/namespace"/>
    <ds:schemaRef ds:uri="http://purl.org/dc/dcmitype/"/>
  </ds:schemaRefs>
</ds:datastoreItem>
</file>

<file path=customXml/itemProps2.xml><?xml version="1.0" encoding="utf-8"?>
<ds:datastoreItem xmlns:ds="http://schemas.openxmlformats.org/officeDocument/2006/customXml" ds:itemID="{ACD0CFC8-A379-4C37-AA28-D356604E5C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c9d364-e656-4c27-a738-b99cdd02469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996E2A9-92CF-47E6-B532-78652BAAC81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58748</TotalTime>
  <Words>1520</Words>
  <Application>Microsoft Office PowerPoint</Application>
  <PresentationFormat>Widescreen</PresentationFormat>
  <Paragraphs>78</Paragraphs>
  <Slides>7</Slides>
  <Notes>0</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7</vt:i4>
      </vt:variant>
    </vt:vector>
  </HeadingPairs>
  <TitlesOfParts>
    <vt:vector size="19" baseType="lpstr">
      <vt:lpstr>Arial</vt:lpstr>
      <vt:lpstr>Calibri</vt:lpstr>
      <vt:lpstr>Calibri Light</vt:lpstr>
      <vt:lpstr>Century Gothic</vt:lpstr>
      <vt:lpstr>Ebrima</vt:lpstr>
      <vt:lpstr>Symbol</vt:lpstr>
      <vt:lpstr>Times New Roman</vt:lpstr>
      <vt:lpstr>Trebuchet MS</vt:lpstr>
      <vt:lpstr>Wingdings</vt:lpstr>
      <vt:lpstr>Office Theme</vt:lpstr>
      <vt:lpstr>2_Office Theme</vt:lpstr>
      <vt:lpstr>3_Office Theme</vt:lpstr>
      <vt:lpstr>MONTHLY MARKET REVIEW AND Forecast  FOR APRIL 2025</vt:lpstr>
      <vt:lpstr>PowerPoint Presentation</vt:lpstr>
      <vt:lpstr>PowerPoint Presentation</vt:lpstr>
      <vt:lpstr>PowerPoint Presentation</vt:lpstr>
      <vt:lpstr>PowerPoint Presentation</vt:lpstr>
      <vt:lpstr>PowerPoint Presentation</vt:lpstr>
      <vt:lpstr>MARKET OUTLOOK AND STRATEGY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Oluyemisi Adedayo Ojo</dc:creator>
  <cp:lastModifiedBy>Okwumeyi adole</cp:lastModifiedBy>
  <cp:revision>2340</cp:revision>
  <cp:lastPrinted>2020-02-17T09:38:24Z</cp:lastPrinted>
  <dcterms:created xsi:type="dcterms:W3CDTF">2018-12-06T13:05:20Z</dcterms:created>
  <dcterms:modified xsi:type="dcterms:W3CDTF">2025-05-16T14:42:05Z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0x010100323AE8C8F24AF443BBBED89121B30EB4</vt:lpwstr>
  </property>
</Properties>
</file>